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6.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7.xml" ContentType="application/vnd.openxmlformats-officedocument.drawingml.chart+xml"/>
  <Override PartName="/ppt/theme/themeOverride5.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14.xml" ContentType="application/vnd.openxmlformats-officedocument.presentationml.notesSlide+xml"/>
  <Override PartName="/ppt/charts/chart9.xml" ContentType="application/vnd.openxmlformats-officedocument.drawingml.chart+xml"/>
  <Override PartName="/ppt/theme/themeOverride6.xml" ContentType="application/vnd.openxmlformats-officedocument.themeOverride+xml"/>
  <Override PartName="/ppt/notesSlides/notesSlide15.xml" ContentType="application/vnd.openxmlformats-officedocument.presentationml.notesSlide+xml"/>
  <Override PartName="/ppt/charts/chart10.xml" ContentType="application/vnd.openxmlformats-officedocument.drawingml.chart+xml"/>
  <Override PartName="/ppt/notesSlides/notesSlide16.xml" ContentType="application/vnd.openxmlformats-officedocument.presentationml.notesSlide+xml"/>
  <Override PartName="/ppt/charts/chart1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2.xml" ContentType="application/vnd.openxmlformats-officedocument.drawingml.chart+xml"/>
  <Override PartName="/ppt/theme/themeOverride7.xml" ContentType="application/vnd.openxmlformats-officedocument.themeOverride+xml"/>
  <Override PartName="/ppt/notesSlides/notesSlide20.xml" ContentType="application/vnd.openxmlformats-officedocument.presentationml.notesSlide+xml"/>
  <Override PartName="/ppt/charts/chart13.xml" ContentType="application/vnd.openxmlformats-officedocument.drawingml.chart+xml"/>
  <Override PartName="/ppt/theme/themeOverride8.xml" ContentType="application/vnd.openxmlformats-officedocument.themeOverride+xml"/>
  <Override PartName="/ppt/notesSlides/notesSlide21.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notesSlides/notesSlide22.xml" ContentType="application/vnd.openxmlformats-officedocument.presentationml.notesSlide+xml"/>
  <Override PartName="/ppt/charts/chart17.xml" ContentType="application/vnd.openxmlformats-officedocument.drawingml.chart+xml"/>
  <Override PartName="/ppt/notesSlides/notesSlide23.xml" ContentType="application/vnd.openxmlformats-officedocument.presentationml.notesSlide+xml"/>
  <Override PartName="/ppt/charts/chart18.xml" ContentType="application/vnd.openxmlformats-officedocument.drawingml.chart+xml"/>
  <Override PartName="/ppt/notesSlides/notesSlide24.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25.xml" ContentType="application/vnd.openxmlformats-officedocument.presentationml.notesSlide+xml"/>
  <Override PartName="/ppt/charts/chart22.xml" ContentType="application/vnd.openxmlformats-officedocument.drawingml.chart+xml"/>
  <Override PartName="/ppt/theme/themeOverride1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colors8.xml" ContentType="application/vnd.ms-office.chartcolorstyle+xml"/>
  <Override PartName="/ppt/charts/style8.xml" ContentType="application/vnd.ms-office.chartstyle+xml"/>
  <Override PartName="/ppt/charts/style9.xml" ContentType="application/vnd.ms-office.chartstyle+xml"/>
  <Override PartName="/ppt/charts/colors9.xml" ContentType="application/vnd.ms-office.chartcolorstyle+xml"/>
  <Override PartName="/ppt/charts/colors10.xml" ContentType="application/vnd.ms-office.chartcolorstyle+xml"/>
  <Override PartName="/ppt/charts/style10.xml" ContentType="application/vnd.ms-office.chartstyle+xml"/>
  <Override PartName="/ppt/charts/colors11.xml" ContentType="application/vnd.ms-office.chartcolorstyle+xml"/>
  <Override PartName="/ppt/charts/style11.xml" ContentType="application/vnd.ms-office.chartstyle+xml"/>
  <Override PartName="/ppt/charts/style12.xml" ContentType="application/vnd.ms-office.chartstyle+xml"/>
  <Override PartName="/ppt/charts/colors12.xml" ContentType="application/vnd.ms-office.chartcolorstyle+xml"/>
  <Override PartName="/ppt/charts/style13.xml" ContentType="application/vnd.ms-office.chartstyle+xml"/>
  <Override PartName="/ppt/charts/colors13.xml" ContentType="application/vnd.ms-office.chartcolorstyle+xml"/>
  <Override PartName="/ppt/charts/style14.xml" ContentType="application/vnd.ms-office.chartstyle+xml"/>
  <Override PartName="/ppt/charts/colors14.xml" ContentType="application/vnd.ms-office.chartcolorstyle+xml"/>
  <Override PartName="/ppt/charts/style15.xml" ContentType="application/vnd.ms-office.chartstyle+xml"/>
  <Override PartName="/ppt/charts/colors15.xml" ContentType="application/vnd.ms-office.chartcolorstyle+xml"/>
  <Override PartName="/ppt/charts/style16.xml" ContentType="application/vnd.ms-office.chartstyle+xml"/>
  <Override PartName="/ppt/charts/colors16.xml" ContentType="application/vnd.ms-office.chartcolorstyle+xml"/>
  <Override PartName="/ppt/charts/colors17.xml" ContentType="application/vnd.ms-office.chartcolorstyle+xml"/>
  <Override PartName="/ppt/charts/style17.xml" ContentType="application/vnd.ms-office.chartstyle+xml"/>
  <Override PartName="/ppt/charts/colors18.xml" ContentType="application/vnd.ms-office.chartcolorstyle+xml"/>
  <Override PartName="/ppt/charts/style18.xml" ContentType="application/vnd.ms-office.chartstyle+xml"/>
  <Override PartName="/ppt/charts/colors19.xml" ContentType="application/vnd.ms-office.chartcolorstyle+xml"/>
  <Override PartName="/ppt/charts/style19.xml" ContentType="application/vnd.ms-office.chartstyle+xml"/>
  <Override PartName="/ppt/charts/colors20.xml" ContentType="application/vnd.ms-office.chartcolorstyle+xml"/>
  <Override PartName="/ppt/charts/style20.xml" ContentType="application/vnd.ms-office.chartstyle+xml"/>
  <Override PartName="/ppt/charts/colors21.xml" ContentType="application/vnd.ms-office.chartcolorstyle+xml"/>
  <Override PartName="/ppt/charts/style21.xml" ContentType="application/vnd.ms-office.chartstyle+xml"/>
  <Override PartName="/ppt/charts/style22.xml" ContentType="application/vnd.ms-office.chartstyle+xml"/>
  <Override PartName="/ppt/charts/colors2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Lst>
  <p:notesMasterIdLst>
    <p:notesMasterId r:id="rId54"/>
  </p:notesMasterIdLst>
  <p:sldIdLst>
    <p:sldId id="499" r:id="rId2"/>
    <p:sldId id="507" r:id="rId3"/>
    <p:sldId id="312" r:id="rId4"/>
    <p:sldId id="410" r:id="rId5"/>
    <p:sldId id="411" r:id="rId6"/>
    <p:sldId id="314" r:id="rId7"/>
    <p:sldId id="412" r:id="rId8"/>
    <p:sldId id="325" r:id="rId9"/>
    <p:sldId id="413" r:id="rId10"/>
    <p:sldId id="371" r:id="rId11"/>
    <p:sldId id="479" r:id="rId12"/>
    <p:sldId id="326" r:id="rId13"/>
    <p:sldId id="331" r:id="rId14"/>
    <p:sldId id="332" r:id="rId15"/>
    <p:sldId id="420" r:id="rId16"/>
    <p:sldId id="383" r:id="rId17"/>
    <p:sldId id="333" r:id="rId18"/>
    <p:sldId id="334" r:id="rId19"/>
    <p:sldId id="432" r:id="rId20"/>
    <p:sldId id="436" r:id="rId21"/>
    <p:sldId id="480" r:id="rId22"/>
    <p:sldId id="327" r:id="rId23"/>
    <p:sldId id="338" r:id="rId24"/>
    <p:sldId id="335" r:id="rId25"/>
    <p:sldId id="337" r:id="rId26"/>
    <p:sldId id="336" r:id="rId27"/>
    <p:sldId id="433" r:id="rId28"/>
    <p:sldId id="481" r:id="rId29"/>
    <p:sldId id="328" r:id="rId30"/>
    <p:sldId id="430" r:id="rId31"/>
    <p:sldId id="348" r:id="rId32"/>
    <p:sldId id="349" r:id="rId33"/>
    <p:sldId id="345" r:id="rId34"/>
    <p:sldId id="346" r:id="rId35"/>
    <p:sldId id="347" r:id="rId36"/>
    <p:sldId id="424" r:id="rId37"/>
    <p:sldId id="428" r:id="rId38"/>
    <p:sldId id="427" r:id="rId39"/>
    <p:sldId id="426" r:id="rId40"/>
    <p:sldId id="437" r:id="rId41"/>
    <p:sldId id="434" r:id="rId42"/>
    <p:sldId id="471" r:id="rId43"/>
    <p:sldId id="440" r:id="rId44"/>
    <p:sldId id="472" r:id="rId45"/>
    <p:sldId id="317" r:id="rId46"/>
    <p:sldId id="497" r:id="rId47"/>
    <p:sldId id="494" r:id="rId48"/>
    <p:sldId id="495" r:id="rId49"/>
    <p:sldId id="485" r:id="rId50"/>
    <p:sldId id="486" r:id="rId51"/>
    <p:sldId id="496" r:id="rId52"/>
    <p:sldId id="316" r:id="rId53"/>
  </p:sldIdLst>
  <p:sldSz cx="9144000" cy="5143500" type="screen16x9"/>
  <p:notesSz cx="6858000" cy="9144000"/>
  <p:defaultTextStyle>
    <a:defPPr>
      <a:defRPr lang="es-UY"/>
    </a:defPPr>
    <a:lvl1pPr marL="0" algn="l" defTabSz="913973" rtl="0" eaLnBrk="1" latinLnBrk="0" hangingPunct="1">
      <a:defRPr sz="1800" kern="1200">
        <a:solidFill>
          <a:schemeClr val="tx1"/>
        </a:solidFill>
        <a:latin typeface="+mn-lt"/>
        <a:ea typeface="+mn-ea"/>
        <a:cs typeface="+mn-cs"/>
      </a:defRPr>
    </a:lvl1pPr>
    <a:lvl2pPr marL="456974" algn="l" defTabSz="913973" rtl="0" eaLnBrk="1" latinLnBrk="0" hangingPunct="1">
      <a:defRPr sz="1800" kern="1200">
        <a:solidFill>
          <a:schemeClr val="tx1"/>
        </a:solidFill>
        <a:latin typeface="+mn-lt"/>
        <a:ea typeface="+mn-ea"/>
        <a:cs typeface="+mn-cs"/>
      </a:defRPr>
    </a:lvl2pPr>
    <a:lvl3pPr marL="913973" algn="l" defTabSz="913973" rtl="0" eaLnBrk="1" latinLnBrk="0" hangingPunct="1">
      <a:defRPr sz="1800" kern="1200">
        <a:solidFill>
          <a:schemeClr val="tx1"/>
        </a:solidFill>
        <a:latin typeface="+mn-lt"/>
        <a:ea typeface="+mn-ea"/>
        <a:cs typeface="+mn-cs"/>
      </a:defRPr>
    </a:lvl3pPr>
    <a:lvl4pPr marL="1370954" algn="l" defTabSz="913973" rtl="0" eaLnBrk="1" latinLnBrk="0" hangingPunct="1">
      <a:defRPr sz="1800" kern="1200">
        <a:solidFill>
          <a:schemeClr val="tx1"/>
        </a:solidFill>
        <a:latin typeface="+mn-lt"/>
        <a:ea typeface="+mn-ea"/>
        <a:cs typeface="+mn-cs"/>
      </a:defRPr>
    </a:lvl4pPr>
    <a:lvl5pPr marL="1827944" algn="l" defTabSz="913973" rtl="0" eaLnBrk="1" latinLnBrk="0" hangingPunct="1">
      <a:defRPr sz="1800" kern="1200">
        <a:solidFill>
          <a:schemeClr val="tx1"/>
        </a:solidFill>
        <a:latin typeface="+mn-lt"/>
        <a:ea typeface="+mn-ea"/>
        <a:cs typeface="+mn-cs"/>
      </a:defRPr>
    </a:lvl5pPr>
    <a:lvl6pPr marL="2284917" algn="l" defTabSz="913973" rtl="0" eaLnBrk="1" latinLnBrk="0" hangingPunct="1">
      <a:defRPr sz="1800" kern="1200">
        <a:solidFill>
          <a:schemeClr val="tx1"/>
        </a:solidFill>
        <a:latin typeface="+mn-lt"/>
        <a:ea typeface="+mn-ea"/>
        <a:cs typeface="+mn-cs"/>
      </a:defRPr>
    </a:lvl6pPr>
    <a:lvl7pPr marL="2741891" algn="l" defTabSz="913973" rtl="0" eaLnBrk="1" latinLnBrk="0" hangingPunct="1">
      <a:defRPr sz="1800" kern="1200">
        <a:solidFill>
          <a:schemeClr val="tx1"/>
        </a:solidFill>
        <a:latin typeface="+mn-lt"/>
        <a:ea typeface="+mn-ea"/>
        <a:cs typeface="+mn-cs"/>
      </a:defRPr>
    </a:lvl7pPr>
    <a:lvl8pPr marL="3198880" algn="l" defTabSz="913973" rtl="0" eaLnBrk="1" latinLnBrk="0" hangingPunct="1">
      <a:defRPr sz="1800" kern="1200">
        <a:solidFill>
          <a:schemeClr val="tx1"/>
        </a:solidFill>
        <a:latin typeface="+mn-lt"/>
        <a:ea typeface="+mn-ea"/>
        <a:cs typeface="+mn-cs"/>
      </a:defRPr>
    </a:lvl8pPr>
    <a:lvl9pPr marL="3655862" algn="l" defTabSz="91397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7" pos="249" userDrawn="1">
          <p15:clr>
            <a:srgbClr val="A4A3A4"/>
          </p15:clr>
        </p15:guide>
        <p15:guide id="8" orient="horz" pos="1801" userDrawn="1">
          <p15:clr>
            <a:srgbClr val="A4A3A4"/>
          </p15:clr>
        </p15:guide>
        <p15:guide id="9" orient="horz" pos="758" userDrawn="1">
          <p15:clr>
            <a:srgbClr val="A4A3A4"/>
          </p15:clr>
        </p15:guide>
        <p15:guide id="10" pos="292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initials="U" lastIdx="1" clrIdx="0">
    <p:extLst>
      <p:ext uri="{19B8F6BF-5375-455C-9EA6-DF929625EA0E}">
        <p15:presenceInfo xmlns:p15="http://schemas.microsoft.com/office/powerpoint/2012/main" xmlns="" userId="95c7ee9ede5a79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1D4"/>
    <a:srgbClr val="1A68D4"/>
    <a:srgbClr val="1A8BD4"/>
    <a:srgbClr val="E3715A"/>
    <a:srgbClr val="4E52F0"/>
    <a:srgbClr val="ED686E"/>
    <a:srgbClr val="F0F4FA"/>
    <a:srgbClr val="D02E22"/>
    <a:srgbClr val="FFEFEF"/>
    <a:srgbClr val="EDF1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78" autoAdjust="0"/>
    <p:restoredTop sz="94660"/>
  </p:normalViewPr>
  <p:slideViewPr>
    <p:cSldViewPr>
      <p:cViewPr>
        <p:scale>
          <a:sx n="70" d="100"/>
          <a:sy n="70" d="100"/>
        </p:scale>
        <p:origin x="-1314" y="-444"/>
      </p:cViewPr>
      <p:guideLst>
        <p:guide orient="horz" pos="1801"/>
        <p:guide orient="horz" pos="758"/>
        <p:guide pos="249"/>
        <p:guide pos="2925"/>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openxmlformats.org/officeDocument/2006/relationships/package" Target="../embeddings/Hoja_de_c_lculo_de_Microsoft_Excel1.xlsx"/><Relationship Id="rId1" Type="http://schemas.openxmlformats.org/officeDocument/2006/relationships/themeOverride" Target="../theme/themeOverride1.xml"/><Relationship Id="rId4" Type="http://schemas.microsoft.com/office/2011/relationships/chartColorStyle" Target="colors1.xml"/></Relationships>
</file>

<file path=ppt/charts/_rels/chart10.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package" Target="../embeddings/Hoja_de_c_lculo_de_Microsoft_Excel4.xlsx"/></Relationships>
</file>

<file path=ppt/charts/_rels/chart11.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oleObject" Target="file:///C:\Users\Usuario\Desktop\CAP&#205;TULO%203%20-%20ACTITUDES%20PERSONALES%20HACIA%20LA%20DIVERSIDAD%20SOCIAL.xlsx" TargetMode="External"/></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openxmlformats.org/officeDocument/2006/relationships/package" Target="../embeddings/Hoja_de_c_lculo_de_Microsoft_Excel5.xlsx"/><Relationship Id="rId1" Type="http://schemas.openxmlformats.org/officeDocument/2006/relationships/themeOverride" Target="../theme/themeOverride7.xml"/><Relationship Id="rId4" Type="http://schemas.microsoft.com/office/2011/relationships/chartColorStyle" Target="colors12.xml"/></Relationships>
</file>

<file path=ppt/charts/_rels/chart13.xml.rels><?xml version="1.0" encoding="UTF-8" standalone="yes"?>
<Relationships xmlns="http://schemas.openxmlformats.org/package/2006/relationships"><Relationship Id="rId3" Type="http://schemas.microsoft.com/office/2011/relationships/chartStyle" Target="style13.xml"/><Relationship Id="rId2" Type="http://schemas.openxmlformats.org/officeDocument/2006/relationships/package" Target="../embeddings/Hoja_de_c_lculo_de_Microsoft_Excel6.xlsx"/><Relationship Id="rId1" Type="http://schemas.openxmlformats.org/officeDocument/2006/relationships/themeOverride" Target="../theme/themeOverride8.xml"/><Relationship Id="rId4" Type="http://schemas.microsoft.com/office/2011/relationships/chartColorStyle" Target="colors13.xml"/></Relationships>
</file>

<file path=ppt/charts/_rels/chart14.xml.rels><?xml version="1.0" encoding="UTF-8" standalone="yes"?>
<Relationships xmlns="http://schemas.openxmlformats.org/package/2006/relationships"><Relationship Id="rId3" Type="http://schemas.microsoft.com/office/2011/relationships/chartStyle" Target="style14.xml"/><Relationship Id="rId2" Type="http://schemas.openxmlformats.org/officeDocument/2006/relationships/oleObject" Target="file:///C:\Users\Usuario\Desktop\CAP&#205;TULO%205%20-%20RELEVANCIA%20ASIGNADA%20A%20LA%20DIMENSI&#211;N%20GENERACIONAL.xlsx" TargetMode="External"/><Relationship Id="rId1" Type="http://schemas.openxmlformats.org/officeDocument/2006/relationships/themeOverride" Target="../theme/themeOverride9.xml"/><Relationship Id="rId4" Type="http://schemas.microsoft.com/office/2011/relationships/chartColorStyle" Target="colors14.xml"/></Relationships>
</file>

<file path=ppt/charts/_rels/chart15.xml.rels><?xml version="1.0" encoding="UTF-8" standalone="yes"?>
<Relationships xmlns="http://schemas.openxmlformats.org/package/2006/relationships"><Relationship Id="rId3" Type="http://schemas.microsoft.com/office/2011/relationships/chartStyle" Target="style15.xml"/><Relationship Id="rId2" Type="http://schemas.openxmlformats.org/officeDocument/2006/relationships/oleObject" Target="file:///C:\Users\Usuario\Desktop\CAP&#205;TULO%205%20-%20RELEVANCIA%20ASIGNADA%20A%20LA%20DIMENSI&#211;N%20GENERACIONAL.xlsx" TargetMode="External"/><Relationship Id="rId1" Type="http://schemas.openxmlformats.org/officeDocument/2006/relationships/themeOverride" Target="../theme/themeOverride10.xml"/><Relationship Id="rId4" Type="http://schemas.microsoft.com/office/2011/relationships/chartColorStyle" Target="colors15.xml"/></Relationships>
</file>

<file path=ppt/charts/_rels/chart16.xml.rels><?xml version="1.0" encoding="UTF-8" standalone="yes"?>
<Relationships xmlns="http://schemas.openxmlformats.org/package/2006/relationships"><Relationship Id="rId3" Type="http://schemas.microsoft.com/office/2011/relationships/chartStyle" Target="style16.xml"/><Relationship Id="rId2" Type="http://schemas.openxmlformats.org/officeDocument/2006/relationships/oleObject" Target="file:///C:\Users\Usuario\Desktop\CAP&#205;TULO%205%20-%20RELEVANCIA%20ASIGNADA%20A%20LA%20DIMENSI&#211;N%20GENERACIONAL.xlsx" TargetMode="External"/><Relationship Id="rId1" Type="http://schemas.openxmlformats.org/officeDocument/2006/relationships/themeOverride" Target="../theme/themeOverride11.xml"/><Relationship Id="rId4" Type="http://schemas.microsoft.com/office/2011/relationships/chartColorStyle" Target="colors16.xml"/></Relationships>
</file>

<file path=ppt/charts/_rels/chart17.xml.rels><?xml version="1.0" encoding="UTF-8" standalone="yes"?>
<Relationships xmlns="http://schemas.openxmlformats.org/package/2006/relationships"><Relationship Id="rId3" Type="http://schemas.microsoft.com/office/2011/relationships/chartColorStyle" Target="colors17.xml"/><Relationship Id="rId2" Type="http://schemas.microsoft.com/office/2011/relationships/chartStyle" Target="style17.xml"/><Relationship Id="rId1" Type="http://schemas.openxmlformats.org/officeDocument/2006/relationships/oleObject" Target="file:///C:\Users\Usuario\Desktop\CAP&#205;TULO%204%20-%20AUTOIDENTIFICACI&#211;N%20GENERACIONAL.xlsx" TargetMode="External"/></Relationships>
</file>

<file path=ppt/charts/_rels/chart18.xml.rels><?xml version="1.0" encoding="UTF-8" standalone="yes"?>
<Relationships xmlns="http://schemas.openxmlformats.org/package/2006/relationships"><Relationship Id="rId3" Type="http://schemas.microsoft.com/office/2011/relationships/chartColorStyle" Target="colors18.xml"/><Relationship Id="rId2" Type="http://schemas.microsoft.com/office/2011/relationships/chartStyle" Target="style18.xml"/><Relationship Id="rId1" Type="http://schemas.openxmlformats.org/officeDocument/2006/relationships/oleObject" Target="file:///C:\Users\Usuario\Desktop\CAP&#205;TULO%204%20-%20AUTOIDENTIFICACI&#211;N%20GENERACIONAL.xlsx" TargetMode="External"/></Relationships>
</file>

<file path=ppt/charts/_rels/chart19.xml.rels><?xml version="1.0" encoding="UTF-8" standalone="yes"?>
<Relationships xmlns="http://schemas.openxmlformats.org/package/2006/relationships"><Relationship Id="rId3" Type="http://schemas.microsoft.com/office/2011/relationships/chartColorStyle" Target="colors19.xml"/><Relationship Id="rId2" Type="http://schemas.microsoft.com/office/2011/relationships/chartStyle" Target="style19.xml"/><Relationship Id="rId1" Type="http://schemas.openxmlformats.org/officeDocument/2006/relationships/oleObject" Target="file:///C:\Users\Usuario\Desktop\CAP&#205;TULO%204%20-%20AUTOIDENTIFICACI&#211;N%20GENERACIONAL.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openxmlformats.org/officeDocument/2006/relationships/oleObject" Target="file:///C:\Users\Usuario\Desktop\FACTUM%20CLOUD\I+D\CLIENTES\ASESP\1802%20-%20Millennials\4-%20Procesamiento\CAP&#205;TULO%202%20-%20H&#193;BITOS%20Y%20ESTADO%20DE%20SALUD\CAP&#205;TULO%202%20-%20H&#193;BITOS%20Y%20ESTADO%20DE%20SALUD.xlsx" TargetMode="External"/><Relationship Id="rId1" Type="http://schemas.openxmlformats.org/officeDocument/2006/relationships/themeOverride" Target="../theme/themeOverride2.xml"/><Relationship Id="rId4" Type="http://schemas.microsoft.com/office/2011/relationships/chartColorStyle" Target="colors2.xml"/></Relationships>
</file>

<file path=ppt/charts/_rels/chart20.xml.rels><?xml version="1.0" encoding="UTF-8" standalone="yes"?>
<Relationships xmlns="http://schemas.openxmlformats.org/package/2006/relationships"><Relationship Id="rId3" Type="http://schemas.microsoft.com/office/2011/relationships/chartColorStyle" Target="colors20.xml"/><Relationship Id="rId2" Type="http://schemas.microsoft.com/office/2011/relationships/chartStyle" Target="style20.xml"/><Relationship Id="rId1" Type="http://schemas.openxmlformats.org/officeDocument/2006/relationships/oleObject" Target="file:///C:\Users\Usuario\Desktop\CAP&#205;TULO%204%20-%20AUTOIDENTIFICACI&#211;N%20GENERACIONAL.xlsx" TargetMode="External"/></Relationships>
</file>

<file path=ppt/charts/_rels/chart21.xml.rels><?xml version="1.0" encoding="UTF-8" standalone="yes"?>
<Relationships xmlns="http://schemas.openxmlformats.org/package/2006/relationships"><Relationship Id="rId3" Type="http://schemas.microsoft.com/office/2011/relationships/chartColorStyle" Target="colors21.xml"/><Relationship Id="rId2" Type="http://schemas.microsoft.com/office/2011/relationships/chartStyle" Target="style21.xml"/><Relationship Id="rId1" Type="http://schemas.openxmlformats.org/officeDocument/2006/relationships/oleObject" Target="file:///C:\Users\Usuario\Desktop\CAP&#205;TULO%204%20-%20AUTOIDENTIFICACI&#211;N%20GENERACIONAL.xlsx" TargetMode="External"/></Relationships>
</file>

<file path=ppt/charts/_rels/chart22.xml.rels><?xml version="1.0" encoding="UTF-8" standalone="yes"?>
<Relationships xmlns="http://schemas.openxmlformats.org/package/2006/relationships"><Relationship Id="rId3" Type="http://schemas.microsoft.com/office/2011/relationships/chartStyle" Target="style22.xml"/><Relationship Id="rId2" Type="http://schemas.openxmlformats.org/officeDocument/2006/relationships/package" Target="../embeddings/Hoja_de_c_lculo_de_Microsoft_Excel7.xlsx"/><Relationship Id="rId1" Type="http://schemas.openxmlformats.org/officeDocument/2006/relationships/themeOverride" Target="../theme/themeOverride12.xml"/><Relationship Id="rId4" Type="http://schemas.microsoft.com/office/2011/relationships/chartColorStyle" Target="colors22.xm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openxmlformats.org/officeDocument/2006/relationships/oleObject" Target="file:///C:\Users\Usuario\Desktop\FACTUM%20CLOUD\I+D\CLIENTES\ASESP\1802%20-%20Millennials\4-%20Procesamiento\CAP&#205;TULO%202%20-%20H&#193;BITOS%20Y%20ESTADO%20DE%20SALUD\CAP&#205;TULO%202%20-%20H&#193;BITOS%20Y%20ESTADO%20DE%20SALUD.xlsx" TargetMode="External"/><Relationship Id="rId1" Type="http://schemas.openxmlformats.org/officeDocument/2006/relationships/themeOverride" Target="../theme/themeOverride3.xml"/><Relationship Id="rId4" Type="http://schemas.microsoft.com/office/2011/relationships/chartColorStyle" Target="colors3.xm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Usuario\Desktop\FACTUM%20CLOUD\I+D\CLIENTES\ASESP\1802%20-%20Millennials\4-%20Procesamiento\CAP&#205;TULO%202%20-%20H&#193;BITOS%20Y%20ESTADO%20DE%20SALUD\CAP&#205;TULO%202%20-%20H&#193;BITOS%20Y%20ESTADO%20DE%20SALUD.xlsx" TargetMode="External"/></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C:\Users\Usuario\Desktop\FACTUM%20CLOUD\I+D\CLIENTES\ASESP\1802%20-%20Millennials\4-%20Procesamiento\CAP&#205;TULO%202%20-%20H&#193;BITOS%20Y%20ESTADO%20DE%20SALUD\CAP&#205;TULO%202%20-%20H&#193;BITOS%20Y%20ESTADO%20DE%20SALUD.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openxmlformats.org/officeDocument/2006/relationships/package" Target="../embeddings/Hoja_de_c_lculo_de_Microsoft_Excel2.xlsx"/><Relationship Id="rId1" Type="http://schemas.openxmlformats.org/officeDocument/2006/relationships/themeOverride" Target="../theme/themeOverride4.xml"/><Relationship Id="rId4" Type="http://schemas.microsoft.com/office/2011/relationships/chartColorStyle" Target="colors6.xm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openxmlformats.org/officeDocument/2006/relationships/package" Target="../embeddings/Hoja_de_c_lculo_de_Microsoft_Excel3.xlsx"/><Relationship Id="rId1" Type="http://schemas.openxmlformats.org/officeDocument/2006/relationships/themeOverride" Target="../theme/themeOverride5.xml"/><Relationship Id="rId4" Type="http://schemas.microsoft.com/office/2011/relationships/chartColorStyle" Target="colors7.xml"/></Relationships>
</file>

<file path=ppt/charts/_rels/chart8.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oleObject" Target="file:///C:\Users\Usuario\Desktop\CAP&#205;TULO%203%20-%20ACTITUDES%20PERSONALES%20HACIA%20LA%20DIVERSIDAD%20SOCIAL.xlsx" TargetMode="External"/></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openxmlformats.org/officeDocument/2006/relationships/oleObject" Target="file:///C:\Users\Usuario\Desktop\CAP&#205;TULO%203%20-%20ACTITUDES%20PERSONALES%20HACIA%20LA%20DIVERSIDAD%20SOCIAL.xlsx" TargetMode="External"/><Relationship Id="rId1" Type="http://schemas.openxmlformats.org/officeDocument/2006/relationships/themeOverride" Target="../theme/themeOverride6.xml"/><Relationship Id="rId4" Type="http://schemas.microsoft.com/office/2011/relationships/chartColorStyle" Target="colors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'P1,P2,EST1'!$A$3</c:f>
              <c:strCache>
                <c:ptCount val="1"/>
                <c:pt idx="0">
                  <c:v>Trabajo remunerado</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rgbClr val="002060"/>
                    </a:solidFill>
                    <a:latin typeface="+mn-lt"/>
                    <a:ea typeface="+mn-ea"/>
                    <a:cs typeface="+mn-cs"/>
                  </a:defRPr>
                </a:pPr>
                <a:endParaRPr lang="es-UY"/>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'P1,P2,EST1'!$B$2:$F$2</c:f>
              <c:strCache>
                <c:ptCount val="5"/>
                <c:pt idx="0">
                  <c:v>Total</c:v>
                </c:pt>
                <c:pt idx="2">
                  <c:v>Millennials</c:v>
                </c:pt>
                <c:pt idx="3">
                  <c:v>Generación X</c:v>
                </c:pt>
                <c:pt idx="4">
                  <c:v>Baby Boomers</c:v>
                </c:pt>
              </c:strCache>
            </c:strRef>
          </c:cat>
          <c:val>
            <c:numRef>
              <c:f>'P1,P2,EST1'!$B$3:$F$3</c:f>
              <c:numCache>
                <c:formatCode>General</c:formatCode>
                <c:ptCount val="5"/>
                <c:pt idx="0" formatCode="0%">
                  <c:v>0.66600000000000004</c:v>
                </c:pt>
                <c:pt idx="2" formatCode="0%">
                  <c:v>0.60899999999999999</c:v>
                </c:pt>
                <c:pt idx="3" formatCode="0%">
                  <c:v>0.83799999999999997</c:v>
                </c:pt>
                <c:pt idx="4" formatCode="0%">
                  <c:v>0.53400000000000003</c:v>
                </c:pt>
              </c:numCache>
            </c:numRef>
          </c:val>
          <c:extLst xmlns:c16r2="http://schemas.microsoft.com/office/drawing/2015/06/chart">
            <c:ext xmlns:c16="http://schemas.microsoft.com/office/drawing/2014/chart" uri="{C3380CC4-5D6E-409C-BE32-E72D297353CC}">
              <c16:uniqueId val="{00000000-0D27-4A58-AD84-97289D6E5D28}"/>
            </c:ext>
          </c:extLst>
        </c:ser>
        <c:ser>
          <c:idx val="1"/>
          <c:order val="1"/>
          <c:tx>
            <c:strRef>
              <c:f>'P1,P2,EST1'!$A$4</c:f>
              <c:strCache>
                <c:ptCount val="1"/>
                <c:pt idx="0">
                  <c:v>Trabajo doméstico</c:v>
                </c:pt>
              </c:strCache>
            </c:strRef>
          </c:tx>
          <c:spPr>
            <a:solidFill>
              <a:srgbClr val="CC0099"/>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rgbClr val="CC0099"/>
                    </a:solidFill>
                    <a:latin typeface="+mn-lt"/>
                    <a:ea typeface="+mn-ea"/>
                    <a:cs typeface="+mn-cs"/>
                  </a:defRPr>
                </a:pPr>
                <a:endParaRPr lang="es-UY"/>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'P1,P2,EST1'!$B$2:$F$2</c:f>
              <c:strCache>
                <c:ptCount val="5"/>
                <c:pt idx="0">
                  <c:v>Total</c:v>
                </c:pt>
                <c:pt idx="2">
                  <c:v>Millennials</c:v>
                </c:pt>
                <c:pt idx="3">
                  <c:v>Generación X</c:v>
                </c:pt>
                <c:pt idx="4">
                  <c:v>Baby Boomers</c:v>
                </c:pt>
              </c:strCache>
            </c:strRef>
          </c:cat>
          <c:val>
            <c:numRef>
              <c:f>'P1,P2,EST1'!$B$4:$F$4</c:f>
              <c:numCache>
                <c:formatCode>General</c:formatCode>
                <c:ptCount val="5"/>
                <c:pt idx="0" formatCode="0%">
                  <c:v>0.79300000000000004</c:v>
                </c:pt>
                <c:pt idx="2" formatCode="0%">
                  <c:v>0.73</c:v>
                </c:pt>
                <c:pt idx="3" formatCode="0%">
                  <c:v>0.84399999999999997</c:v>
                </c:pt>
                <c:pt idx="4" formatCode="0%">
                  <c:v>0.78800000000000003</c:v>
                </c:pt>
              </c:numCache>
            </c:numRef>
          </c:val>
          <c:extLst xmlns:c16r2="http://schemas.microsoft.com/office/drawing/2015/06/chart">
            <c:ext xmlns:c16="http://schemas.microsoft.com/office/drawing/2014/chart" uri="{C3380CC4-5D6E-409C-BE32-E72D297353CC}">
              <c16:uniqueId val="{00000001-0D27-4A58-AD84-97289D6E5D28}"/>
            </c:ext>
          </c:extLst>
        </c:ser>
        <c:ser>
          <c:idx val="2"/>
          <c:order val="2"/>
          <c:tx>
            <c:strRef>
              <c:f>'P1,P2,EST1'!$A$5</c:f>
              <c:strCache>
                <c:ptCount val="1"/>
                <c:pt idx="0">
                  <c:v>Actividades educativas</c:v>
                </c:pt>
              </c:strCache>
            </c:strRef>
          </c:tx>
          <c:spPr>
            <a:solidFill>
              <a:srgbClr val="0090F2"/>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rgbClr val="0090F2"/>
                    </a:solidFill>
                    <a:latin typeface="+mn-lt"/>
                    <a:ea typeface="+mn-ea"/>
                    <a:cs typeface="+mn-cs"/>
                  </a:defRPr>
                </a:pPr>
                <a:endParaRPr lang="es-UY"/>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'P1,P2,EST1'!$B$2:$F$2</c:f>
              <c:strCache>
                <c:ptCount val="5"/>
                <c:pt idx="0">
                  <c:v>Total</c:v>
                </c:pt>
                <c:pt idx="2">
                  <c:v>Millennials</c:v>
                </c:pt>
                <c:pt idx="3">
                  <c:v>Generación X</c:v>
                </c:pt>
                <c:pt idx="4">
                  <c:v>Baby Boomers</c:v>
                </c:pt>
              </c:strCache>
            </c:strRef>
          </c:cat>
          <c:val>
            <c:numRef>
              <c:f>'P1,P2,EST1'!$B$5:$F$5</c:f>
              <c:numCache>
                <c:formatCode>General</c:formatCode>
                <c:ptCount val="5"/>
                <c:pt idx="0" formatCode="0%">
                  <c:v>0.21199999999999999</c:v>
                </c:pt>
                <c:pt idx="2" formatCode="0%">
                  <c:v>0.48899999999999999</c:v>
                </c:pt>
                <c:pt idx="3" formatCode="0%">
                  <c:v>0.161</c:v>
                </c:pt>
                <c:pt idx="4" formatCode="0%">
                  <c:v>5.0999999999999997E-2</c:v>
                </c:pt>
              </c:numCache>
            </c:numRef>
          </c:val>
          <c:extLst xmlns:c16r2="http://schemas.microsoft.com/office/drawing/2015/06/chart">
            <c:ext xmlns:c16="http://schemas.microsoft.com/office/drawing/2014/chart" uri="{C3380CC4-5D6E-409C-BE32-E72D297353CC}">
              <c16:uniqueId val="{00000002-0D27-4A58-AD84-97289D6E5D28}"/>
            </c:ext>
          </c:extLst>
        </c:ser>
        <c:dLbls>
          <c:dLblPos val="outEnd"/>
          <c:showLegendKey val="0"/>
          <c:showVal val="1"/>
          <c:showCatName val="0"/>
          <c:showSerName val="0"/>
          <c:showPercent val="0"/>
          <c:showBubbleSize val="0"/>
        </c:dLbls>
        <c:gapWidth val="219"/>
        <c:overlap val="-27"/>
        <c:axId val="130454272"/>
        <c:axId val="130455808"/>
      </c:barChart>
      <c:catAx>
        <c:axId val="130454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UY"/>
          </a:p>
        </c:txPr>
        <c:crossAx val="130455808"/>
        <c:crosses val="autoZero"/>
        <c:auto val="1"/>
        <c:lblAlgn val="ctr"/>
        <c:lblOffset val="100"/>
        <c:noMultiLvlLbl val="0"/>
      </c:catAx>
      <c:valAx>
        <c:axId val="130455808"/>
        <c:scaling>
          <c:orientation val="minMax"/>
          <c:max val="1"/>
        </c:scaling>
        <c:delete val="1"/>
        <c:axPos val="l"/>
        <c:numFmt formatCode="0%" sourceLinked="1"/>
        <c:majorTickMark val="out"/>
        <c:minorTickMark val="none"/>
        <c:tickLblPos val="nextTo"/>
        <c:crossAx val="130454272"/>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defRPr>
      </a:pPr>
      <a:endParaRPr lang="es-UY"/>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'P3 a P6'!$C$9</c:f>
              <c:strCache>
                <c:ptCount val="1"/>
                <c:pt idx="0">
                  <c:v>NS/NC</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P6'!$D$8:$H$8</c:f>
              <c:strCache>
                <c:ptCount val="5"/>
                <c:pt idx="0">
                  <c:v>Total</c:v>
                </c:pt>
                <c:pt idx="2">
                  <c:v>Millennials</c:v>
                </c:pt>
                <c:pt idx="3">
                  <c:v>Generación X</c:v>
                </c:pt>
                <c:pt idx="4">
                  <c:v>Baby Boomers</c:v>
                </c:pt>
              </c:strCache>
            </c:strRef>
          </c:cat>
          <c:val>
            <c:numRef>
              <c:f>'P3 a P6'!$D$9:$H$9</c:f>
              <c:numCache>
                <c:formatCode>General</c:formatCode>
                <c:ptCount val="5"/>
                <c:pt idx="0" formatCode="0%">
                  <c:v>0.01</c:v>
                </c:pt>
                <c:pt idx="2" formatCode="0%">
                  <c:v>1.0999999999999999E-2</c:v>
                </c:pt>
                <c:pt idx="3" formatCode="0%">
                  <c:v>5.0000000000000001E-3</c:v>
                </c:pt>
                <c:pt idx="4" formatCode="0%">
                  <c:v>1.4E-2</c:v>
                </c:pt>
              </c:numCache>
            </c:numRef>
          </c:val>
          <c:extLst xmlns:c16r2="http://schemas.microsoft.com/office/drawing/2015/06/chart">
            <c:ext xmlns:c16="http://schemas.microsoft.com/office/drawing/2014/chart" uri="{C3380CC4-5D6E-409C-BE32-E72D297353CC}">
              <c16:uniqueId val="{00000000-4618-4CAF-99A0-DD1BC306EAB0}"/>
            </c:ext>
          </c:extLst>
        </c:ser>
        <c:ser>
          <c:idx val="1"/>
          <c:order val="1"/>
          <c:tx>
            <c:strRef>
              <c:f>'P3 a P6'!$C$10</c:f>
              <c:strCache>
                <c:ptCount val="1"/>
                <c:pt idx="0">
                  <c:v>No estoy de acuerdo con ninguna de esas frases</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P6'!$D$8:$H$8</c:f>
              <c:strCache>
                <c:ptCount val="5"/>
                <c:pt idx="0">
                  <c:v>Total</c:v>
                </c:pt>
                <c:pt idx="2">
                  <c:v>Millennials</c:v>
                </c:pt>
                <c:pt idx="3">
                  <c:v>Generación X</c:v>
                </c:pt>
                <c:pt idx="4">
                  <c:v>Baby Boomers</c:v>
                </c:pt>
              </c:strCache>
            </c:strRef>
          </c:cat>
          <c:val>
            <c:numRef>
              <c:f>'P3 a P6'!$D$10:$H$10</c:f>
              <c:numCache>
                <c:formatCode>General</c:formatCode>
                <c:ptCount val="5"/>
                <c:pt idx="0" formatCode="0%">
                  <c:v>0.127</c:v>
                </c:pt>
                <c:pt idx="2" formatCode="0%">
                  <c:v>9.8000000000000004E-2</c:v>
                </c:pt>
                <c:pt idx="3" formatCode="0%">
                  <c:v>0.14099999999999999</c:v>
                </c:pt>
                <c:pt idx="4" formatCode="0%">
                  <c:v>0.13600000000000001</c:v>
                </c:pt>
              </c:numCache>
            </c:numRef>
          </c:val>
          <c:extLst xmlns:c16r2="http://schemas.microsoft.com/office/drawing/2015/06/chart">
            <c:ext xmlns:c16="http://schemas.microsoft.com/office/drawing/2014/chart" uri="{C3380CC4-5D6E-409C-BE32-E72D297353CC}">
              <c16:uniqueId val="{00000001-4618-4CAF-99A0-DD1BC306EAB0}"/>
            </c:ext>
          </c:extLst>
        </c:ser>
        <c:ser>
          <c:idx val="2"/>
          <c:order val="2"/>
          <c:tx>
            <c:strRef>
              <c:f>'P3 a P6'!$C$11</c:f>
              <c:strCache>
                <c:ptCount val="1"/>
                <c:pt idx="0">
                  <c:v>En general tiendo a discriminar a las personas de clases sociales distintas a la mía</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P6'!$D$8:$H$8</c:f>
              <c:strCache>
                <c:ptCount val="5"/>
                <c:pt idx="0">
                  <c:v>Total</c:v>
                </c:pt>
                <c:pt idx="2">
                  <c:v>Millennials</c:v>
                </c:pt>
                <c:pt idx="3">
                  <c:v>Generación X</c:v>
                </c:pt>
                <c:pt idx="4">
                  <c:v>Baby Boomers</c:v>
                </c:pt>
              </c:strCache>
            </c:strRef>
          </c:cat>
          <c:val>
            <c:numRef>
              <c:f>'P3 a P6'!$D$11:$H$11</c:f>
              <c:numCache>
                <c:formatCode>General</c:formatCode>
                <c:ptCount val="5"/>
                <c:pt idx="0" formatCode="0%">
                  <c:v>0.03</c:v>
                </c:pt>
                <c:pt idx="2" formatCode="0%">
                  <c:v>5.0999999999999997E-2</c:v>
                </c:pt>
                <c:pt idx="3" formatCode="0%">
                  <c:v>1.7999999999999999E-2</c:v>
                </c:pt>
                <c:pt idx="4" formatCode="0%">
                  <c:v>2.5000000000000001E-2</c:v>
                </c:pt>
              </c:numCache>
            </c:numRef>
          </c:val>
          <c:extLst xmlns:c16r2="http://schemas.microsoft.com/office/drawing/2015/06/chart">
            <c:ext xmlns:c16="http://schemas.microsoft.com/office/drawing/2014/chart" uri="{C3380CC4-5D6E-409C-BE32-E72D297353CC}">
              <c16:uniqueId val="{00000002-4618-4CAF-99A0-DD1BC306EAB0}"/>
            </c:ext>
          </c:extLst>
        </c:ser>
        <c:ser>
          <c:idx val="3"/>
          <c:order val="3"/>
          <c:tx>
            <c:strRef>
              <c:f>'P3 a P6'!$C$12</c:f>
              <c:strCache>
                <c:ptCount val="1"/>
                <c:pt idx="0">
                  <c:v>No discrimino a las personas de distintas clases sociales, pero prefiero que mis vecinos sean de mi misma clase social</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P6'!$D$8:$H$8</c:f>
              <c:strCache>
                <c:ptCount val="5"/>
                <c:pt idx="0">
                  <c:v>Total</c:v>
                </c:pt>
                <c:pt idx="2">
                  <c:v>Millennials</c:v>
                </c:pt>
                <c:pt idx="3">
                  <c:v>Generación X</c:v>
                </c:pt>
                <c:pt idx="4">
                  <c:v>Baby Boomers</c:v>
                </c:pt>
              </c:strCache>
            </c:strRef>
          </c:cat>
          <c:val>
            <c:numRef>
              <c:f>'P3 a P6'!$D$12:$H$12</c:f>
              <c:numCache>
                <c:formatCode>General</c:formatCode>
                <c:ptCount val="5"/>
                <c:pt idx="0" formatCode="0%">
                  <c:v>0.184</c:v>
                </c:pt>
                <c:pt idx="2" formatCode="0%">
                  <c:v>0.22700000000000001</c:v>
                </c:pt>
                <c:pt idx="3" formatCode="0%">
                  <c:v>0.17299999999999999</c:v>
                </c:pt>
                <c:pt idx="4" formatCode="0%">
                  <c:v>0.161</c:v>
                </c:pt>
              </c:numCache>
            </c:numRef>
          </c:val>
          <c:extLst xmlns:c16r2="http://schemas.microsoft.com/office/drawing/2015/06/chart">
            <c:ext xmlns:c16="http://schemas.microsoft.com/office/drawing/2014/chart" uri="{C3380CC4-5D6E-409C-BE32-E72D297353CC}">
              <c16:uniqueId val="{00000003-4618-4CAF-99A0-DD1BC306EAB0}"/>
            </c:ext>
          </c:extLst>
        </c:ser>
        <c:ser>
          <c:idx val="4"/>
          <c:order val="4"/>
          <c:tx>
            <c:strRef>
              <c:f>'P3 a P6'!$C$13</c:f>
              <c:strCache>
                <c:ptCount val="1"/>
                <c:pt idx="0">
                  <c:v>No discrimino a las personas de distintas clases sociales, me da lo mismo si mis vecinos son de clase alta, media o baja</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P6'!$D$8:$H$8</c:f>
              <c:strCache>
                <c:ptCount val="5"/>
                <c:pt idx="0">
                  <c:v>Total</c:v>
                </c:pt>
                <c:pt idx="2">
                  <c:v>Millennials</c:v>
                </c:pt>
                <c:pt idx="3">
                  <c:v>Generación X</c:v>
                </c:pt>
                <c:pt idx="4">
                  <c:v>Baby Boomers</c:v>
                </c:pt>
              </c:strCache>
            </c:strRef>
          </c:cat>
          <c:val>
            <c:numRef>
              <c:f>'P3 a P6'!$D$13:$H$13</c:f>
              <c:numCache>
                <c:formatCode>General</c:formatCode>
                <c:ptCount val="5"/>
                <c:pt idx="0" formatCode="0%">
                  <c:v>0.65</c:v>
                </c:pt>
                <c:pt idx="2" formatCode="0%">
                  <c:v>0.61299999999999999</c:v>
                </c:pt>
                <c:pt idx="3" formatCode="0%">
                  <c:v>0.66400000000000003</c:v>
                </c:pt>
                <c:pt idx="4" formatCode="0%">
                  <c:v>0.66300000000000003</c:v>
                </c:pt>
              </c:numCache>
            </c:numRef>
          </c:val>
          <c:extLst xmlns:c16r2="http://schemas.microsoft.com/office/drawing/2015/06/chart">
            <c:ext xmlns:c16="http://schemas.microsoft.com/office/drawing/2014/chart" uri="{C3380CC4-5D6E-409C-BE32-E72D297353CC}">
              <c16:uniqueId val="{00000004-4618-4CAF-99A0-DD1BC306EAB0}"/>
            </c:ext>
          </c:extLst>
        </c:ser>
        <c:dLbls>
          <c:dLblPos val="ctr"/>
          <c:showLegendKey val="0"/>
          <c:showVal val="1"/>
          <c:showCatName val="0"/>
          <c:showSerName val="0"/>
          <c:showPercent val="0"/>
          <c:showBubbleSize val="0"/>
        </c:dLbls>
        <c:gapWidth val="150"/>
        <c:overlap val="100"/>
        <c:axId val="132289280"/>
        <c:axId val="132290816"/>
      </c:barChart>
      <c:catAx>
        <c:axId val="13228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UY"/>
          </a:p>
        </c:txPr>
        <c:crossAx val="132290816"/>
        <c:crosses val="autoZero"/>
        <c:auto val="1"/>
        <c:lblAlgn val="ctr"/>
        <c:lblOffset val="100"/>
        <c:noMultiLvlLbl val="0"/>
      </c:catAx>
      <c:valAx>
        <c:axId val="132290816"/>
        <c:scaling>
          <c:orientation val="minMax"/>
        </c:scaling>
        <c:delete val="1"/>
        <c:axPos val="l"/>
        <c:numFmt formatCode="0%" sourceLinked="1"/>
        <c:majorTickMark val="none"/>
        <c:minorTickMark val="none"/>
        <c:tickLblPos val="nextTo"/>
        <c:crossAx val="132289280"/>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UY"/>
        </a:p>
      </c:txPr>
    </c:legend>
    <c:plotVisOnly val="1"/>
    <c:dispBlanksAs val="gap"/>
    <c:showDLblsOverMax val="0"/>
  </c:chart>
  <c:spPr>
    <a:noFill/>
    <a:ln>
      <a:noFill/>
    </a:ln>
    <a:effectLst/>
  </c:spPr>
  <c:txPr>
    <a:bodyPr/>
    <a:lstStyle/>
    <a:p>
      <a:pPr>
        <a:defRPr sz="1200" b="1">
          <a:solidFill>
            <a:schemeClr val="bg1"/>
          </a:solidFill>
        </a:defRPr>
      </a:pPr>
      <a:endParaRPr lang="es-UY"/>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'P3 a P6'!$C$21</c:f>
              <c:strCache>
                <c:ptCount val="1"/>
                <c:pt idx="0">
                  <c:v>NS/NC</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P6'!$D$20:$H$20</c:f>
              <c:strCache>
                <c:ptCount val="5"/>
                <c:pt idx="0">
                  <c:v>Total</c:v>
                </c:pt>
                <c:pt idx="2">
                  <c:v>Millennials</c:v>
                </c:pt>
                <c:pt idx="3">
                  <c:v>Generación X</c:v>
                </c:pt>
                <c:pt idx="4">
                  <c:v>Baby Boomers</c:v>
                </c:pt>
              </c:strCache>
            </c:strRef>
          </c:cat>
          <c:val>
            <c:numRef>
              <c:f>'P3 a P6'!$D$21:$H$21</c:f>
              <c:numCache>
                <c:formatCode>General</c:formatCode>
                <c:ptCount val="5"/>
                <c:pt idx="3" formatCode="0%">
                  <c:v>8.0000000000000002E-3</c:v>
                </c:pt>
              </c:numCache>
            </c:numRef>
          </c:val>
          <c:extLst xmlns:c16r2="http://schemas.microsoft.com/office/drawing/2015/06/chart">
            <c:ext xmlns:c16="http://schemas.microsoft.com/office/drawing/2014/chart" uri="{C3380CC4-5D6E-409C-BE32-E72D297353CC}">
              <c16:uniqueId val="{00000000-447B-4701-9A33-E3BFECCE39C6}"/>
            </c:ext>
          </c:extLst>
        </c:ser>
        <c:ser>
          <c:idx val="1"/>
          <c:order val="1"/>
          <c:tx>
            <c:strRef>
              <c:f>'P3 a P6'!$C$22</c:f>
              <c:strCache>
                <c:ptCount val="1"/>
                <c:pt idx="0">
                  <c:v>No estoy de acuerdo con ninguna de esas frases</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P6'!$D$20:$H$20</c:f>
              <c:strCache>
                <c:ptCount val="5"/>
                <c:pt idx="0">
                  <c:v>Total</c:v>
                </c:pt>
                <c:pt idx="2">
                  <c:v>Millennials</c:v>
                </c:pt>
                <c:pt idx="3">
                  <c:v>Generación X</c:v>
                </c:pt>
                <c:pt idx="4">
                  <c:v>Baby Boomers</c:v>
                </c:pt>
              </c:strCache>
            </c:strRef>
          </c:cat>
          <c:val>
            <c:numRef>
              <c:f>'P3 a P6'!$D$22:$H$22</c:f>
              <c:numCache>
                <c:formatCode>General</c:formatCode>
                <c:ptCount val="5"/>
                <c:pt idx="0" formatCode="0%">
                  <c:v>9.1999999999999998E-2</c:v>
                </c:pt>
                <c:pt idx="2" formatCode="0%">
                  <c:v>0.09</c:v>
                </c:pt>
                <c:pt idx="3" formatCode="0%">
                  <c:v>0.10199999999999999</c:v>
                </c:pt>
                <c:pt idx="4" formatCode="0%">
                  <c:v>8.3000000000000004E-2</c:v>
                </c:pt>
              </c:numCache>
            </c:numRef>
          </c:val>
          <c:extLst xmlns:c16r2="http://schemas.microsoft.com/office/drawing/2015/06/chart">
            <c:ext xmlns:c16="http://schemas.microsoft.com/office/drawing/2014/chart" uri="{C3380CC4-5D6E-409C-BE32-E72D297353CC}">
              <c16:uniqueId val="{00000001-447B-4701-9A33-E3BFECCE39C6}"/>
            </c:ext>
          </c:extLst>
        </c:ser>
        <c:ser>
          <c:idx val="2"/>
          <c:order val="2"/>
          <c:tx>
            <c:strRef>
              <c:f>'P3 a P6'!$C$23</c:f>
              <c:strCache>
                <c:ptCount val="1"/>
                <c:pt idx="0">
                  <c:v>En general pienso que no hay desigualdades entre hombres y mujeres</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P6'!$D$20:$H$20</c:f>
              <c:strCache>
                <c:ptCount val="5"/>
                <c:pt idx="0">
                  <c:v>Total</c:v>
                </c:pt>
                <c:pt idx="2">
                  <c:v>Millennials</c:v>
                </c:pt>
                <c:pt idx="3">
                  <c:v>Generación X</c:v>
                </c:pt>
                <c:pt idx="4">
                  <c:v>Baby Boomers</c:v>
                </c:pt>
              </c:strCache>
            </c:strRef>
          </c:cat>
          <c:val>
            <c:numRef>
              <c:f>'P3 a P6'!$D$23:$H$23</c:f>
              <c:numCache>
                <c:formatCode>General</c:formatCode>
                <c:ptCount val="5"/>
                <c:pt idx="0" formatCode="0%">
                  <c:v>0.09</c:v>
                </c:pt>
                <c:pt idx="2" formatCode="0%">
                  <c:v>7.6999999999999999E-2</c:v>
                </c:pt>
                <c:pt idx="3" formatCode="0%">
                  <c:v>7.9000000000000001E-2</c:v>
                </c:pt>
                <c:pt idx="4" formatCode="0%">
                  <c:v>0.111</c:v>
                </c:pt>
              </c:numCache>
            </c:numRef>
          </c:val>
          <c:extLst xmlns:c16r2="http://schemas.microsoft.com/office/drawing/2015/06/chart">
            <c:ext xmlns:c16="http://schemas.microsoft.com/office/drawing/2014/chart" uri="{C3380CC4-5D6E-409C-BE32-E72D297353CC}">
              <c16:uniqueId val="{00000002-447B-4701-9A33-E3BFECCE39C6}"/>
            </c:ext>
          </c:extLst>
        </c:ser>
        <c:ser>
          <c:idx val="3"/>
          <c:order val="3"/>
          <c:tx>
            <c:strRef>
              <c:f>'P3 a P6'!$C$24</c:f>
              <c:strCache>
                <c:ptCount val="1"/>
                <c:pt idx="0">
                  <c:v>Hay desigualdades entre hombres y mujeres, pero el movimiento feminista exagera en sus reclamos</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P6'!$D$20:$H$20</c:f>
              <c:strCache>
                <c:ptCount val="5"/>
                <c:pt idx="0">
                  <c:v>Total</c:v>
                </c:pt>
                <c:pt idx="2">
                  <c:v>Millennials</c:v>
                </c:pt>
                <c:pt idx="3">
                  <c:v>Generación X</c:v>
                </c:pt>
                <c:pt idx="4">
                  <c:v>Baby Boomers</c:v>
                </c:pt>
              </c:strCache>
            </c:strRef>
          </c:cat>
          <c:val>
            <c:numRef>
              <c:f>'P3 a P6'!$D$24:$H$24</c:f>
              <c:numCache>
                <c:formatCode>General</c:formatCode>
                <c:ptCount val="5"/>
                <c:pt idx="0" formatCode="0%">
                  <c:v>0.56200000000000006</c:v>
                </c:pt>
                <c:pt idx="2" formatCode="0%">
                  <c:v>0.52300000000000002</c:v>
                </c:pt>
                <c:pt idx="3" formatCode="0%">
                  <c:v>0.59399999999999997</c:v>
                </c:pt>
                <c:pt idx="4" formatCode="0%">
                  <c:v>0.56000000000000005</c:v>
                </c:pt>
              </c:numCache>
            </c:numRef>
          </c:val>
          <c:extLst xmlns:c16r2="http://schemas.microsoft.com/office/drawing/2015/06/chart">
            <c:ext xmlns:c16="http://schemas.microsoft.com/office/drawing/2014/chart" uri="{C3380CC4-5D6E-409C-BE32-E72D297353CC}">
              <c16:uniqueId val="{00000003-447B-4701-9A33-E3BFECCE39C6}"/>
            </c:ext>
          </c:extLst>
        </c:ser>
        <c:ser>
          <c:idx val="4"/>
          <c:order val="4"/>
          <c:tx>
            <c:strRef>
              <c:f>'P3 a P6'!$C$25</c:f>
              <c:strCache>
                <c:ptCount val="1"/>
                <c:pt idx="0">
                  <c:v>Hay desigualdades entre hombres y mujeres, y el movimiento feminista tiene razón en sus reclamos</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P6'!$D$20:$H$20</c:f>
              <c:strCache>
                <c:ptCount val="5"/>
                <c:pt idx="0">
                  <c:v>Total</c:v>
                </c:pt>
                <c:pt idx="2">
                  <c:v>Millennials</c:v>
                </c:pt>
                <c:pt idx="3">
                  <c:v>Generación X</c:v>
                </c:pt>
                <c:pt idx="4">
                  <c:v>Baby Boomers</c:v>
                </c:pt>
              </c:strCache>
            </c:strRef>
          </c:cat>
          <c:val>
            <c:numRef>
              <c:f>'P3 a P6'!$D$25:$H$25</c:f>
              <c:numCache>
                <c:formatCode>General</c:formatCode>
                <c:ptCount val="5"/>
                <c:pt idx="0" formatCode="0%">
                  <c:v>0.252</c:v>
                </c:pt>
                <c:pt idx="2" formatCode="0%">
                  <c:v>0.311</c:v>
                </c:pt>
                <c:pt idx="3" formatCode="0%">
                  <c:v>0.216</c:v>
                </c:pt>
                <c:pt idx="4" formatCode="0%">
                  <c:v>0.24399999999999999</c:v>
                </c:pt>
              </c:numCache>
            </c:numRef>
          </c:val>
          <c:extLst xmlns:c16r2="http://schemas.microsoft.com/office/drawing/2015/06/chart">
            <c:ext xmlns:c16="http://schemas.microsoft.com/office/drawing/2014/chart" uri="{C3380CC4-5D6E-409C-BE32-E72D297353CC}">
              <c16:uniqueId val="{00000004-447B-4701-9A33-E3BFECCE39C6}"/>
            </c:ext>
          </c:extLst>
        </c:ser>
        <c:dLbls>
          <c:dLblPos val="ctr"/>
          <c:showLegendKey val="0"/>
          <c:showVal val="1"/>
          <c:showCatName val="0"/>
          <c:showSerName val="0"/>
          <c:showPercent val="0"/>
          <c:showBubbleSize val="0"/>
        </c:dLbls>
        <c:gapWidth val="150"/>
        <c:overlap val="100"/>
        <c:axId val="188823424"/>
        <c:axId val="188824960"/>
      </c:barChart>
      <c:catAx>
        <c:axId val="188823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UY"/>
          </a:p>
        </c:txPr>
        <c:crossAx val="188824960"/>
        <c:crosses val="autoZero"/>
        <c:auto val="1"/>
        <c:lblAlgn val="ctr"/>
        <c:lblOffset val="100"/>
        <c:noMultiLvlLbl val="0"/>
      </c:catAx>
      <c:valAx>
        <c:axId val="188824960"/>
        <c:scaling>
          <c:orientation val="minMax"/>
        </c:scaling>
        <c:delete val="1"/>
        <c:axPos val="l"/>
        <c:numFmt formatCode="0%" sourceLinked="1"/>
        <c:majorTickMark val="none"/>
        <c:minorTickMark val="none"/>
        <c:tickLblPos val="nextTo"/>
        <c:crossAx val="18882342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UY"/>
        </a:p>
      </c:txPr>
    </c:legend>
    <c:plotVisOnly val="1"/>
    <c:dispBlanksAs val="gap"/>
    <c:showDLblsOverMax val="0"/>
  </c:chart>
  <c:spPr>
    <a:noFill/>
    <a:ln>
      <a:noFill/>
    </a:ln>
    <a:effectLst/>
  </c:spPr>
  <c:txPr>
    <a:bodyPr/>
    <a:lstStyle/>
    <a:p>
      <a:pPr>
        <a:defRPr sz="1200" b="1">
          <a:solidFill>
            <a:schemeClr val="bg1"/>
          </a:solidFill>
        </a:defRPr>
      </a:pPr>
      <a:endParaRPr lang="es-UY"/>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'P12'!$C$3</c:f>
              <c:strCache>
                <c:ptCount val="1"/>
                <c:pt idx="0">
                  <c:v>NS/NC</c:v>
                </c:pt>
              </c:strCache>
            </c:strRef>
          </c:tx>
          <c:spPr>
            <a:solidFill>
              <a:sysClr val="window" lastClr="FFFFFF">
                <a:lumMod val="85000"/>
              </a:sys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'P12'!$D$2:$G$2</c:f>
              <c:strCache>
                <c:ptCount val="4"/>
                <c:pt idx="0">
                  <c:v>Total</c:v>
                </c:pt>
                <c:pt idx="1">
                  <c:v>Millennials</c:v>
                </c:pt>
                <c:pt idx="2">
                  <c:v>Generación X</c:v>
                </c:pt>
                <c:pt idx="3">
                  <c:v>Baby Boomers</c:v>
                </c:pt>
              </c:strCache>
            </c:strRef>
          </c:cat>
          <c:val>
            <c:numRef>
              <c:f>'P12'!$D$3:$G$3</c:f>
              <c:numCache>
                <c:formatCode>0%</c:formatCode>
                <c:ptCount val="4"/>
                <c:pt idx="0">
                  <c:v>0.03</c:v>
                </c:pt>
                <c:pt idx="1">
                  <c:v>3.3000000000000002E-2</c:v>
                </c:pt>
                <c:pt idx="2">
                  <c:v>2.8000000000000001E-2</c:v>
                </c:pt>
                <c:pt idx="3">
                  <c:v>0.03</c:v>
                </c:pt>
              </c:numCache>
            </c:numRef>
          </c:val>
          <c:extLst xmlns:c16r2="http://schemas.microsoft.com/office/drawing/2015/06/chart">
            <c:ext xmlns:c16="http://schemas.microsoft.com/office/drawing/2014/chart" uri="{C3380CC4-5D6E-409C-BE32-E72D297353CC}">
              <c16:uniqueId val="{00000000-9183-4822-A0A1-D38A7261A637}"/>
            </c:ext>
          </c:extLst>
        </c:ser>
        <c:ser>
          <c:idx val="1"/>
          <c:order val="1"/>
          <c:tx>
            <c:strRef>
              <c:f>'P12'!$C$4</c:f>
              <c:strCache>
                <c:ptCount val="1"/>
                <c:pt idx="0">
                  <c:v>Por supuesto que no</c:v>
                </c:pt>
              </c:strCache>
            </c:strRef>
          </c:tx>
          <c:spPr>
            <a:solidFill>
              <a:srgbClr val="FFCC01">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'P12'!$D$2:$G$2</c:f>
              <c:strCache>
                <c:ptCount val="4"/>
                <c:pt idx="0">
                  <c:v>Total</c:v>
                </c:pt>
                <c:pt idx="1">
                  <c:v>Millennials</c:v>
                </c:pt>
                <c:pt idx="2">
                  <c:v>Generación X</c:v>
                </c:pt>
                <c:pt idx="3">
                  <c:v>Baby Boomers</c:v>
                </c:pt>
              </c:strCache>
            </c:strRef>
          </c:cat>
          <c:val>
            <c:numRef>
              <c:f>'P12'!$D$4:$G$4</c:f>
              <c:numCache>
                <c:formatCode>0%</c:formatCode>
                <c:ptCount val="4"/>
                <c:pt idx="0">
                  <c:v>0.45</c:v>
                </c:pt>
                <c:pt idx="1">
                  <c:v>0.432</c:v>
                </c:pt>
                <c:pt idx="2">
                  <c:v>0.42199999999999999</c:v>
                </c:pt>
                <c:pt idx="3">
                  <c:v>0.49299999999999999</c:v>
                </c:pt>
              </c:numCache>
            </c:numRef>
          </c:val>
          <c:extLst xmlns:c16r2="http://schemas.microsoft.com/office/drawing/2015/06/chart">
            <c:ext xmlns:c16="http://schemas.microsoft.com/office/drawing/2014/chart" uri="{C3380CC4-5D6E-409C-BE32-E72D297353CC}">
              <c16:uniqueId val="{00000001-9183-4822-A0A1-D38A7261A637}"/>
            </c:ext>
          </c:extLst>
        </c:ser>
        <c:ser>
          <c:idx val="2"/>
          <c:order val="2"/>
          <c:tx>
            <c:strRef>
              <c:f>'P12'!$C$5</c:f>
              <c:strCache>
                <c:ptCount val="1"/>
                <c:pt idx="0">
                  <c:v>Creo que no, pero no tengo seguridad</c:v>
                </c:pt>
              </c:strCache>
            </c:strRef>
          </c:tx>
          <c:spPr>
            <a:solidFill>
              <a:srgbClr val="FFCC01">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'P12'!$D$2:$G$2</c:f>
              <c:strCache>
                <c:ptCount val="4"/>
                <c:pt idx="0">
                  <c:v>Total</c:v>
                </c:pt>
                <c:pt idx="1">
                  <c:v>Millennials</c:v>
                </c:pt>
                <c:pt idx="2">
                  <c:v>Generación X</c:v>
                </c:pt>
                <c:pt idx="3">
                  <c:v>Baby Boomers</c:v>
                </c:pt>
              </c:strCache>
            </c:strRef>
          </c:cat>
          <c:val>
            <c:numRef>
              <c:f>'P12'!$D$5:$G$5</c:f>
              <c:numCache>
                <c:formatCode>0%</c:formatCode>
                <c:ptCount val="4"/>
                <c:pt idx="0">
                  <c:v>0.127</c:v>
                </c:pt>
                <c:pt idx="1">
                  <c:v>0.128</c:v>
                </c:pt>
                <c:pt idx="2">
                  <c:v>0.154</c:v>
                </c:pt>
                <c:pt idx="3">
                  <c:v>0.1</c:v>
                </c:pt>
              </c:numCache>
            </c:numRef>
          </c:val>
          <c:extLst xmlns:c16r2="http://schemas.microsoft.com/office/drawing/2015/06/chart">
            <c:ext xmlns:c16="http://schemas.microsoft.com/office/drawing/2014/chart" uri="{C3380CC4-5D6E-409C-BE32-E72D297353CC}">
              <c16:uniqueId val="{00000002-9183-4822-A0A1-D38A7261A637}"/>
            </c:ext>
          </c:extLst>
        </c:ser>
        <c:ser>
          <c:idx val="3"/>
          <c:order val="3"/>
          <c:tx>
            <c:strRef>
              <c:f>'P12'!$C$6</c:f>
              <c:strCache>
                <c:ptCount val="1"/>
                <c:pt idx="0">
                  <c:v>Creo que sí, pero no tengo seguridad</c:v>
                </c:pt>
              </c:strCache>
            </c:strRef>
          </c:tx>
          <c:spPr>
            <a:solidFill>
              <a:srgbClr val="4472C4">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'P12'!$D$2:$G$2</c:f>
              <c:strCache>
                <c:ptCount val="4"/>
                <c:pt idx="0">
                  <c:v>Total</c:v>
                </c:pt>
                <c:pt idx="1">
                  <c:v>Millennials</c:v>
                </c:pt>
                <c:pt idx="2">
                  <c:v>Generación X</c:v>
                </c:pt>
                <c:pt idx="3">
                  <c:v>Baby Boomers</c:v>
                </c:pt>
              </c:strCache>
            </c:strRef>
          </c:cat>
          <c:val>
            <c:numRef>
              <c:f>'P12'!$D$6:$G$6</c:f>
              <c:numCache>
                <c:formatCode>0%</c:formatCode>
                <c:ptCount val="4"/>
                <c:pt idx="0">
                  <c:v>0.30399999999999999</c:v>
                </c:pt>
                <c:pt idx="1">
                  <c:v>0.32300000000000001</c:v>
                </c:pt>
                <c:pt idx="2">
                  <c:v>0.32400000000000001</c:v>
                </c:pt>
                <c:pt idx="3">
                  <c:v>0.26800000000000002</c:v>
                </c:pt>
              </c:numCache>
            </c:numRef>
          </c:val>
          <c:extLst xmlns:c16r2="http://schemas.microsoft.com/office/drawing/2015/06/chart">
            <c:ext xmlns:c16="http://schemas.microsoft.com/office/drawing/2014/chart" uri="{C3380CC4-5D6E-409C-BE32-E72D297353CC}">
              <c16:uniqueId val="{00000003-9183-4822-A0A1-D38A7261A637}"/>
            </c:ext>
          </c:extLst>
        </c:ser>
        <c:ser>
          <c:idx val="4"/>
          <c:order val="4"/>
          <c:tx>
            <c:strRef>
              <c:f>'P12'!$C$7</c:f>
              <c:strCache>
                <c:ptCount val="1"/>
                <c:pt idx="0">
                  <c:v>Por supuesto que sí</c:v>
                </c:pt>
              </c:strCache>
            </c:strRef>
          </c:tx>
          <c:spPr>
            <a:solidFill>
              <a:srgbClr val="4472C4">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'P12'!$D$2:$G$2</c:f>
              <c:strCache>
                <c:ptCount val="4"/>
                <c:pt idx="0">
                  <c:v>Total</c:v>
                </c:pt>
                <c:pt idx="1">
                  <c:v>Millennials</c:v>
                </c:pt>
                <c:pt idx="2">
                  <c:v>Generación X</c:v>
                </c:pt>
                <c:pt idx="3">
                  <c:v>Baby Boomers</c:v>
                </c:pt>
              </c:strCache>
            </c:strRef>
          </c:cat>
          <c:val>
            <c:numRef>
              <c:f>'P12'!$D$7:$G$7</c:f>
              <c:numCache>
                <c:formatCode>0%</c:formatCode>
                <c:ptCount val="4"/>
                <c:pt idx="0">
                  <c:v>8.8999999999999996E-2</c:v>
                </c:pt>
                <c:pt idx="1">
                  <c:v>8.5000000000000006E-2</c:v>
                </c:pt>
                <c:pt idx="2">
                  <c:v>7.1999999999999995E-2</c:v>
                </c:pt>
                <c:pt idx="3">
                  <c:v>0.109</c:v>
                </c:pt>
              </c:numCache>
            </c:numRef>
          </c:val>
          <c:extLst xmlns:c16r2="http://schemas.microsoft.com/office/drawing/2015/06/chart">
            <c:ext xmlns:c16="http://schemas.microsoft.com/office/drawing/2014/chart" uri="{C3380CC4-5D6E-409C-BE32-E72D297353CC}">
              <c16:uniqueId val="{00000004-9183-4822-A0A1-D38A7261A637}"/>
            </c:ext>
          </c:extLst>
        </c:ser>
        <c:dLbls>
          <c:dLblPos val="ctr"/>
          <c:showLegendKey val="0"/>
          <c:showVal val="1"/>
          <c:showCatName val="0"/>
          <c:showSerName val="0"/>
          <c:showPercent val="0"/>
          <c:showBubbleSize val="0"/>
        </c:dLbls>
        <c:gapWidth val="150"/>
        <c:overlap val="100"/>
        <c:axId val="133666304"/>
        <c:axId val="133667840"/>
      </c:barChart>
      <c:catAx>
        <c:axId val="133666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UY"/>
          </a:p>
        </c:txPr>
        <c:crossAx val="133667840"/>
        <c:crosses val="autoZero"/>
        <c:auto val="1"/>
        <c:lblAlgn val="ctr"/>
        <c:lblOffset val="100"/>
        <c:noMultiLvlLbl val="0"/>
      </c:catAx>
      <c:valAx>
        <c:axId val="133667840"/>
        <c:scaling>
          <c:orientation val="minMax"/>
        </c:scaling>
        <c:delete val="1"/>
        <c:axPos val="l"/>
        <c:numFmt formatCode="0%" sourceLinked="1"/>
        <c:majorTickMark val="none"/>
        <c:minorTickMark val="none"/>
        <c:tickLblPos val="nextTo"/>
        <c:crossAx val="13366630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s-UY"/>
        </a:p>
      </c:txPr>
    </c:legend>
    <c:plotVisOnly val="1"/>
    <c:dispBlanksAs val="gap"/>
    <c:showDLblsOverMax val="0"/>
  </c:chart>
  <c:spPr>
    <a:noFill/>
    <a:ln>
      <a:noFill/>
    </a:ln>
    <a:effectLst/>
  </c:spPr>
  <c:txPr>
    <a:bodyPr/>
    <a:lstStyle/>
    <a:p>
      <a:pPr>
        <a:defRPr/>
      </a:pPr>
      <a:endParaRPr lang="es-UY"/>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'P7 a P11'!$J$2</c:f>
              <c:strCache>
                <c:ptCount val="1"/>
                <c:pt idx="0">
                  <c:v>Comp</c:v>
                </c:pt>
              </c:strCache>
            </c:strRef>
          </c:tx>
          <c:spPr>
            <a:noFill/>
            <a:ln>
              <a:noFill/>
            </a:ln>
            <a:effectLst/>
          </c:spPr>
          <c:invertIfNegative val="0"/>
          <c:dLbls>
            <c:dLbl>
              <c:idx val="0"/>
              <c:layout/>
              <c:tx>
                <c:rich>
                  <a:bodyPr/>
                  <a:lstStyle/>
                  <a:p>
                    <a:r>
                      <a:rPr lang="en-US"/>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277-401B-A4F4-942E8ABC119E}"/>
                </c:ext>
              </c:extLst>
            </c:dLbl>
            <c:dLbl>
              <c:idx val="1"/>
              <c:layout/>
              <c:tx>
                <c:rich>
                  <a:bodyPr/>
                  <a:lstStyle/>
                  <a:p>
                    <a:r>
                      <a:rPr lang="en-US" sz="1100" b="0" i="0" u="none" strike="noStrike" kern="1200" baseline="0">
                        <a:solidFill>
                          <a:sysClr val="windowText" lastClr="000000"/>
                        </a:solidFill>
                      </a:rPr>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277-401B-A4F4-942E8ABC119E}"/>
                </c:ext>
              </c:extLst>
            </c:dLbl>
            <c:dLbl>
              <c:idx val="2"/>
              <c:layout/>
              <c:tx>
                <c:rich>
                  <a:bodyPr/>
                  <a:lstStyle/>
                  <a:p>
                    <a:r>
                      <a:rPr lang="en-US" sz="1100" b="0" i="0" u="none" strike="noStrike" kern="1200" baseline="0">
                        <a:solidFill>
                          <a:sysClr val="windowText" lastClr="000000"/>
                        </a:solidFill>
                      </a:rPr>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1277-401B-A4F4-942E8ABC119E}"/>
                </c:ext>
              </c:extLst>
            </c:dLbl>
            <c:dLbl>
              <c:idx val="3"/>
              <c:layout/>
              <c:tx>
                <c:rich>
                  <a:bodyPr/>
                  <a:lstStyle/>
                  <a:p>
                    <a:r>
                      <a:rPr lang="en-US" sz="1100" b="0" i="0" u="none" strike="noStrike" kern="1200" baseline="0">
                        <a:solidFill>
                          <a:sysClr val="windowText" lastClr="000000"/>
                        </a:solidFill>
                      </a:rPr>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277-401B-A4F4-942E8ABC119E}"/>
                </c:ext>
              </c:extLst>
            </c:dLbl>
            <c:dLbl>
              <c:idx val="4"/>
              <c:layout/>
              <c:tx>
                <c:rich>
                  <a:bodyPr/>
                  <a:lstStyle/>
                  <a:p>
                    <a:r>
                      <a:rPr lang="en-US" sz="1100" b="0" i="0" u="none" strike="noStrike" kern="1200" baseline="0">
                        <a:solidFill>
                          <a:sysClr val="windowText" lastClr="000000"/>
                        </a:solidFill>
                      </a:rPr>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1277-401B-A4F4-942E8ABC119E}"/>
                </c:ext>
              </c:extLst>
            </c:dLbl>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UY"/>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P11'!$J$3:$J$7</c:f>
              <c:numCache>
                <c:formatCode>0%</c:formatCode>
                <c:ptCount val="5"/>
                <c:pt idx="0">
                  <c:v>0.1</c:v>
                </c:pt>
                <c:pt idx="1">
                  <c:v>0.16800000000000001</c:v>
                </c:pt>
                <c:pt idx="2">
                  <c:v>0.2</c:v>
                </c:pt>
                <c:pt idx="3">
                  <c:v>0.215</c:v>
                </c:pt>
                <c:pt idx="4">
                  <c:v>0.25600000000000001</c:v>
                </c:pt>
              </c:numCache>
            </c:numRef>
          </c:val>
          <c:extLst xmlns:c16r2="http://schemas.microsoft.com/office/drawing/2015/06/chart">
            <c:ext xmlns:c16="http://schemas.microsoft.com/office/drawing/2014/chart" uri="{C3380CC4-5D6E-409C-BE32-E72D297353CC}">
              <c16:uniqueId val="{00000005-1277-401B-A4F4-942E8ABC119E}"/>
            </c:ext>
          </c:extLst>
        </c:ser>
        <c:ser>
          <c:idx val="1"/>
          <c:order val="1"/>
          <c:tx>
            <c:strRef>
              <c:f>'P7 a P11'!$K$2</c:f>
              <c:strCache>
                <c:ptCount val="1"/>
                <c:pt idx="0">
                  <c:v>Edad</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P11'!$K$3:$K$7</c:f>
              <c:numCache>
                <c:formatCode>0%</c:formatCode>
                <c:ptCount val="5"/>
                <c:pt idx="0">
                  <c:v>0.32</c:v>
                </c:pt>
                <c:pt idx="1">
                  <c:v>0.252</c:v>
                </c:pt>
                <c:pt idx="2">
                  <c:v>0.22</c:v>
                </c:pt>
                <c:pt idx="3">
                  <c:v>0.20499999999999999</c:v>
                </c:pt>
                <c:pt idx="4">
                  <c:v>0.16400000000000001</c:v>
                </c:pt>
              </c:numCache>
            </c:numRef>
          </c:val>
          <c:extLst xmlns:c16r2="http://schemas.microsoft.com/office/drawing/2015/06/chart">
            <c:ext xmlns:c16="http://schemas.microsoft.com/office/drawing/2014/chart" uri="{C3380CC4-5D6E-409C-BE32-E72D297353CC}">
              <c16:uniqueId val="{00000006-1277-401B-A4F4-942E8ABC119E}"/>
            </c:ext>
          </c:extLst>
        </c:ser>
        <c:ser>
          <c:idx val="2"/>
          <c:order val="2"/>
          <c:tx>
            <c:strRef>
              <c:f>'P7 a P11'!$L$2</c:f>
              <c:strCache>
                <c:ptCount val="1"/>
                <c:pt idx="0">
                  <c:v>Sexo</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P11'!$L$3:$L$7</c:f>
              <c:numCache>
                <c:formatCode>General</c:formatCode>
                <c:ptCount val="5"/>
                <c:pt idx="0" formatCode="0%">
                  <c:v>0.11700000000000001</c:v>
                </c:pt>
              </c:numCache>
            </c:numRef>
          </c:val>
          <c:extLst xmlns:c16r2="http://schemas.microsoft.com/office/drawing/2015/06/chart">
            <c:ext xmlns:c16="http://schemas.microsoft.com/office/drawing/2014/chart" uri="{C3380CC4-5D6E-409C-BE32-E72D297353CC}">
              <c16:uniqueId val="{00000007-1277-401B-A4F4-942E8ABC119E}"/>
            </c:ext>
          </c:extLst>
        </c:ser>
        <c:ser>
          <c:idx val="3"/>
          <c:order val="3"/>
          <c:tx>
            <c:strRef>
              <c:f>'P7 a P11'!$M$2</c:f>
              <c:strCache>
                <c:ptCount val="1"/>
                <c:pt idx="0">
                  <c:v>Orientación sexual</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P11'!$M$3:$M$7</c:f>
              <c:numCache>
                <c:formatCode>0%</c:formatCode>
                <c:ptCount val="5"/>
                <c:pt idx="1">
                  <c:v>0.154</c:v>
                </c:pt>
              </c:numCache>
            </c:numRef>
          </c:val>
          <c:extLst xmlns:c16r2="http://schemas.microsoft.com/office/drawing/2015/06/chart">
            <c:ext xmlns:c16="http://schemas.microsoft.com/office/drawing/2014/chart" uri="{C3380CC4-5D6E-409C-BE32-E72D297353CC}">
              <c16:uniqueId val="{00000008-1277-401B-A4F4-942E8ABC119E}"/>
            </c:ext>
          </c:extLst>
        </c:ser>
        <c:ser>
          <c:idx val="4"/>
          <c:order val="4"/>
          <c:tx>
            <c:strRef>
              <c:f>'P7 a P11'!$N$2</c:f>
              <c:strCache>
                <c:ptCount val="1"/>
                <c:pt idx="0">
                  <c:v>Ideología política</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P11'!$N$3:$N$7</c:f>
              <c:numCache>
                <c:formatCode>General</c:formatCode>
                <c:ptCount val="5"/>
                <c:pt idx="2" formatCode="0%">
                  <c:v>0.32300000000000001</c:v>
                </c:pt>
              </c:numCache>
            </c:numRef>
          </c:val>
          <c:extLst xmlns:c16r2="http://schemas.microsoft.com/office/drawing/2015/06/chart">
            <c:ext xmlns:c16="http://schemas.microsoft.com/office/drawing/2014/chart" uri="{C3380CC4-5D6E-409C-BE32-E72D297353CC}">
              <c16:uniqueId val="{00000009-1277-401B-A4F4-942E8ABC119E}"/>
            </c:ext>
          </c:extLst>
        </c:ser>
        <c:ser>
          <c:idx val="5"/>
          <c:order val="5"/>
          <c:tx>
            <c:strRef>
              <c:f>'P7 a P11'!$O$2</c:f>
              <c:strCache>
                <c:ptCount val="1"/>
                <c:pt idx="0">
                  <c:v>Clase</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P11'!$O$3:$O$7</c:f>
              <c:numCache>
                <c:formatCode>General</c:formatCode>
                <c:ptCount val="5"/>
                <c:pt idx="3" formatCode="0%">
                  <c:v>0.32400000000000001</c:v>
                </c:pt>
              </c:numCache>
            </c:numRef>
          </c:val>
          <c:extLst xmlns:c16r2="http://schemas.microsoft.com/office/drawing/2015/06/chart">
            <c:ext xmlns:c16="http://schemas.microsoft.com/office/drawing/2014/chart" uri="{C3380CC4-5D6E-409C-BE32-E72D297353CC}">
              <c16:uniqueId val="{0000000A-1277-401B-A4F4-942E8ABC119E}"/>
            </c:ext>
          </c:extLst>
        </c:ser>
        <c:ser>
          <c:idx val="6"/>
          <c:order val="6"/>
          <c:tx>
            <c:strRef>
              <c:f>'P7 a P11'!$P$2</c:f>
              <c:strCache>
                <c:ptCount val="1"/>
                <c:pt idx="0">
                  <c:v>Nivel educativo</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P11'!$P$3:$P$7</c:f>
              <c:numCache>
                <c:formatCode>General</c:formatCode>
                <c:ptCount val="5"/>
                <c:pt idx="4" formatCode="0%">
                  <c:v>0.42</c:v>
                </c:pt>
              </c:numCache>
            </c:numRef>
          </c:val>
          <c:extLst xmlns:c16r2="http://schemas.microsoft.com/office/drawing/2015/06/chart">
            <c:ext xmlns:c16="http://schemas.microsoft.com/office/drawing/2014/chart" uri="{C3380CC4-5D6E-409C-BE32-E72D297353CC}">
              <c16:uniqueId val="{0000000B-1277-401B-A4F4-942E8ABC119E}"/>
            </c:ext>
          </c:extLst>
        </c:ser>
        <c:ser>
          <c:idx val="7"/>
          <c:order val="7"/>
          <c:tx>
            <c:strRef>
              <c:f>'P7 a P11'!$Q$2</c:f>
              <c:strCache>
                <c:ptCount val="1"/>
                <c:pt idx="0">
                  <c:v>comp2</c:v>
                </c:pt>
              </c:strCache>
            </c:strRef>
          </c:tx>
          <c:spPr>
            <a:noFill/>
            <a:ln>
              <a:noFill/>
            </a:ln>
            <a:effectLst/>
          </c:spPr>
          <c:invertIfNegative val="0"/>
          <c:dLbls>
            <c:dLbl>
              <c:idx val="0"/>
              <c:layout/>
              <c:tx>
                <c:rich>
                  <a:bodyPr/>
                  <a:lstStyle/>
                  <a:p>
                    <a:r>
                      <a:rPr lang="en-US"/>
                      <a:t>Sexo</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1277-401B-A4F4-942E8ABC119E}"/>
                </c:ext>
              </c:extLst>
            </c:dLbl>
            <c:dLbl>
              <c:idx val="1"/>
              <c:layout/>
              <c:tx>
                <c:rich>
                  <a:bodyPr/>
                  <a:lstStyle/>
                  <a:p>
                    <a:r>
                      <a:rPr lang="en-US"/>
                      <a:t>Orientación Sexual</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1277-401B-A4F4-942E8ABC119E}"/>
                </c:ext>
              </c:extLst>
            </c:dLbl>
            <c:dLbl>
              <c:idx val="2"/>
              <c:layout/>
              <c:tx>
                <c:rich>
                  <a:bodyPr/>
                  <a:lstStyle/>
                  <a:p>
                    <a:r>
                      <a:rPr lang="en-US"/>
                      <a:t>Ideología Política</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1277-401B-A4F4-942E8ABC119E}"/>
                </c:ext>
              </c:extLst>
            </c:dLbl>
            <c:dLbl>
              <c:idx val="3"/>
              <c:layout/>
              <c:tx>
                <c:rich>
                  <a:bodyPr/>
                  <a:lstStyle/>
                  <a:p>
                    <a:r>
                      <a:rPr lang="en-US"/>
                      <a:t>Clase Social</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1277-401B-A4F4-942E8ABC119E}"/>
                </c:ext>
              </c:extLst>
            </c:dLbl>
            <c:dLbl>
              <c:idx val="4"/>
              <c:layout/>
              <c:tx>
                <c:rich>
                  <a:bodyPr/>
                  <a:lstStyle/>
                  <a:p>
                    <a:r>
                      <a:rPr lang="en-US"/>
                      <a:t>Nivel</a:t>
                    </a:r>
                    <a:r>
                      <a:rPr lang="en-US" baseline="0"/>
                      <a:t> Educativo</a:t>
                    </a:r>
                    <a:endParaRPr lang="en-US"/>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1277-401B-A4F4-942E8ABC119E}"/>
                </c:ext>
              </c:extLst>
            </c:dLbl>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P11'!$Q$3:$Q$7</c:f>
              <c:numCache>
                <c:formatCode>0%</c:formatCode>
                <c:ptCount val="5"/>
                <c:pt idx="0">
                  <c:v>0.1</c:v>
                </c:pt>
                <c:pt idx="1">
                  <c:v>0.1</c:v>
                </c:pt>
                <c:pt idx="2">
                  <c:v>0.1</c:v>
                </c:pt>
                <c:pt idx="3">
                  <c:v>0.1</c:v>
                </c:pt>
                <c:pt idx="4">
                  <c:v>0.1</c:v>
                </c:pt>
              </c:numCache>
            </c:numRef>
          </c:val>
          <c:extLst xmlns:c16r2="http://schemas.microsoft.com/office/drawing/2015/06/chart">
            <c:ext xmlns:c16="http://schemas.microsoft.com/office/drawing/2014/chart" uri="{C3380CC4-5D6E-409C-BE32-E72D297353CC}">
              <c16:uniqueId val="{00000011-1277-401B-A4F4-942E8ABC119E}"/>
            </c:ext>
          </c:extLst>
        </c:ser>
        <c:dLbls>
          <c:dLblPos val="inBase"/>
          <c:showLegendKey val="0"/>
          <c:showVal val="1"/>
          <c:showCatName val="0"/>
          <c:showSerName val="0"/>
          <c:showPercent val="0"/>
          <c:showBubbleSize val="0"/>
        </c:dLbls>
        <c:gapWidth val="150"/>
        <c:overlap val="100"/>
        <c:axId val="134351872"/>
        <c:axId val="134357760"/>
      </c:barChart>
      <c:catAx>
        <c:axId val="134351872"/>
        <c:scaling>
          <c:orientation val="maxMin"/>
        </c:scaling>
        <c:delete val="1"/>
        <c:axPos val="l"/>
        <c:numFmt formatCode="General" sourceLinked="1"/>
        <c:majorTickMark val="none"/>
        <c:minorTickMark val="none"/>
        <c:tickLblPos val="nextTo"/>
        <c:crossAx val="134357760"/>
        <c:crosses val="autoZero"/>
        <c:auto val="1"/>
        <c:lblAlgn val="ctr"/>
        <c:lblOffset val="100"/>
        <c:noMultiLvlLbl val="0"/>
      </c:catAx>
      <c:valAx>
        <c:axId val="134357760"/>
        <c:scaling>
          <c:orientation val="minMax"/>
        </c:scaling>
        <c:delete val="1"/>
        <c:axPos val="t"/>
        <c:numFmt formatCode="0%" sourceLinked="1"/>
        <c:majorTickMark val="none"/>
        <c:minorTickMark val="none"/>
        <c:tickLblPos val="nextTo"/>
        <c:crossAx val="134351872"/>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defRPr>
      </a:pPr>
      <a:endParaRPr lang="es-UY"/>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ysClr val="windowText" lastClr="000000"/>
                </a:solidFill>
                <a:latin typeface="+mn-lt"/>
                <a:ea typeface="+mn-ea"/>
                <a:cs typeface="+mn-cs"/>
              </a:defRPr>
            </a:pPr>
            <a:r>
              <a:rPr lang="en-US"/>
              <a:t>MILLENNIALS</a:t>
            </a:r>
          </a:p>
        </c:rich>
      </c:tx>
      <c:layout/>
      <c:overlay val="0"/>
      <c:spPr>
        <a:noFill/>
        <a:ln>
          <a:noFill/>
        </a:ln>
        <a:effectLst/>
      </c:spPr>
    </c:title>
    <c:autoTitleDeleted val="0"/>
    <c:plotArea>
      <c:layout/>
      <c:barChart>
        <c:barDir val="bar"/>
        <c:grouping val="stacked"/>
        <c:varyColors val="0"/>
        <c:ser>
          <c:idx val="0"/>
          <c:order val="0"/>
          <c:tx>
            <c:strRef>
              <c:f>'P7 a P11'!$J$2</c:f>
              <c:strCache>
                <c:ptCount val="1"/>
                <c:pt idx="0">
                  <c:v>Comp</c:v>
                </c:pt>
              </c:strCache>
            </c:strRef>
          </c:tx>
          <c:spPr>
            <a:noFill/>
            <a:ln>
              <a:noFill/>
            </a:ln>
            <a:effectLst/>
          </c:spPr>
          <c:invertIfNegative val="0"/>
          <c:dLbls>
            <c:dLbl>
              <c:idx val="0"/>
              <c:layout/>
              <c:tx>
                <c:rich>
                  <a:bodyPr/>
                  <a:lstStyle/>
                  <a:p>
                    <a:r>
                      <a:rPr lang="en-US"/>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8B1-47C4-9472-B663BDFFEEA1}"/>
                </c:ext>
              </c:extLst>
            </c:dLbl>
            <c:dLbl>
              <c:idx val="1"/>
              <c:layout/>
              <c:tx>
                <c:rich>
                  <a:bodyPr/>
                  <a:lstStyle/>
                  <a:p>
                    <a:r>
                      <a:rPr lang="en-US"/>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8B1-47C4-9472-B663BDFFEEA1}"/>
                </c:ext>
              </c:extLst>
            </c:dLbl>
            <c:dLbl>
              <c:idx val="2"/>
              <c:layout/>
              <c:tx>
                <c:rich>
                  <a:bodyPr/>
                  <a:lstStyle/>
                  <a:p>
                    <a:r>
                      <a:rPr lang="en-US"/>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8B1-47C4-9472-B663BDFFEEA1}"/>
                </c:ext>
              </c:extLst>
            </c:dLbl>
            <c:dLbl>
              <c:idx val="3"/>
              <c:layout/>
              <c:tx>
                <c:rich>
                  <a:bodyPr/>
                  <a:lstStyle/>
                  <a:p>
                    <a:r>
                      <a:rPr lang="en-US"/>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8B1-47C4-9472-B663BDFFEEA1}"/>
                </c:ext>
              </c:extLst>
            </c:dLbl>
            <c:dLbl>
              <c:idx val="4"/>
              <c:layout/>
              <c:tx>
                <c:rich>
                  <a:bodyPr/>
                  <a:lstStyle/>
                  <a:p>
                    <a:r>
                      <a:rPr lang="en-US"/>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8B1-47C4-9472-B663BDFFEEA1}"/>
                </c:ext>
              </c:extLst>
            </c:dLbl>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UY"/>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P11'!$J$11:$J$15</c:f>
              <c:numCache>
                <c:formatCode>0%</c:formatCode>
                <c:ptCount val="5"/>
                <c:pt idx="0">
                  <c:v>0.17499999999999999</c:v>
                </c:pt>
                <c:pt idx="1">
                  <c:v>0.17899999999999999</c:v>
                </c:pt>
                <c:pt idx="2">
                  <c:v>0.223</c:v>
                </c:pt>
                <c:pt idx="3">
                  <c:v>0.314</c:v>
                </c:pt>
                <c:pt idx="4">
                  <c:v>0.33400000000000002</c:v>
                </c:pt>
              </c:numCache>
            </c:numRef>
          </c:val>
          <c:extLst xmlns:c16r2="http://schemas.microsoft.com/office/drawing/2015/06/chart">
            <c:ext xmlns:c16="http://schemas.microsoft.com/office/drawing/2014/chart" uri="{C3380CC4-5D6E-409C-BE32-E72D297353CC}">
              <c16:uniqueId val="{00000005-68B1-47C4-9472-B663BDFFEEA1}"/>
            </c:ext>
          </c:extLst>
        </c:ser>
        <c:ser>
          <c:idx val="1"/>
          <c:order val="1"/>
          <c:tx>
            <c:strRef>
              <c:f>'P7 a P11'!$K$2</c:f>
              <c:strCache>
                <c:ptCount val="1"/>
                <c:pt idx="0">
                  <c:v>Edad</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s-UY"/>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P11'!$K$11:$K$15</c:f>
              <c:numCache>
                <c:formatCode>0%</c:formatCode>
                <c:ptCount val="5"/>
                <c:pt idx="0">
                  <c:v>0.28999999999999998</c:v>
                </c:pt>
                <c:pt idx="1">
                  <c:v>0.28599999999999998</c:v>
                </c:pt>
                <c:pt idx="2">
                  <c:v>0.24199999999999999</c:v>
                </c:pt>
                <c:pt idx="3">
                  <c:v>0.151</c:v>
                </c:pt>
                <c:pt idx="4">
                  <c:v>0.13100000000000001</c:v>
                </c:pt>
              </c:numCache>
            </c:numRef>
          </c:val>
          <c:extLst xmlns:c16r2="http://schemas.microsoft.com/office/drawing/2015/06/chart">
            <c:ext xmlns:c16="http://schemas.microsoft.com/office/drawing/2014/chart" uri="{C3380CC4-5D6E-409C-BE32-E72D297353CC}">
              <c16:uniqueId val="{00000006-68B1-47C4-9472-B663BDFFEEA1}"/>
            </c:ext>
          </c:extLst>
        </c:ser>
        <c:ser>
          <c:idx val="2"/>
          <c:order val="2"/>
          <c:tx>
            <c:strRef>
              <c:f>'P7 a P11'!$L$2</c:f>
              <c:strCache>
                <c:ptCount val="1"/>
                <c:pt idx="0">
                  <c:v>Sexo</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P11'!$L$11:$L$15</c:f>
              <c:numCache>
                <c:formatCode>General</c:formatCode>
                <c:ptCount val="5"/>
                <c:pt idx="0" formatCode="0%">
                  <c:v>0.14099999999999999</c:v>
                </c:pt>
              </c:numCache>
            </c:numRef>
          </c:val>
          <c:extLst xmlns:c16r2="http://schemas.microsoft.com/office/drawing/2015/06/chart">
            <c:ext xmlns:c16="http://schemas.microsoft.com/office/drawing/2014/chart" uri="{C3380CC4-5D6E-409C-BE32-E72D297353CC}">
              <c16:uniqueId val="{00000007-68B1-47C4-9472-B663BDFFEEA1}"/>
            </c:ext>
          </c:extLst>
        </c:ser>
        <c:ser>
          <c:idx val="3"/>
          <c:order val="3"/>
          <c:tx>
            <c:strRef>
              <c:f>'P7 a P11'!$M$2</c:f>
              <c:strCache>
                <c:ptCount val="1"/>
                <c:pt idx="0">
                  <c:v>Orientación sexual</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P11'!$M$11:$M$15</c:f>
              <c:numCache>
                <c:formatCode>0%</c:formatCode>
                <c:ptCount val="5"/>
                <c:pt idx="1">
                  <c:v>0.182</c:v>
                </c:pt>
              </c:numCache>
            </c:numRef>
          </c:val>
          <c:extLst xmlns:c16r2="http://schemas.microsoft.com/office/drawing/2015/06/chart">
            <c:ext xmlns:c16="http://schemas.microsoft.com/office/drawing/2014/chart" uri="{C3380CC4-5D6E-409C-BE32-E72D297353CC}">
              <c16:uniqueId val="{00000008-68B1-47C4-9472-B663BDFFEEA1}"/>
            </c:ext>
          </c:extLst>
        </c:ser>
        <c:ser>
          <c:idx val="4"/>
          <c:order val="4"/>
          <c:tx>
            <c:strRef>
              <c:f>'P7 a P11'!$N$2</c:f>
              <c:strCache>
                <c:ptCount val="1"/>
                <c:pt idx="0">
                  <c:v>Ideología política</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P11'!$N$11:$N$15</c:f>
              <c:numCache>
                <c:formatCode>General</c:formatCode>
                <c:ptCount val="5"/>
                <c:pt idx="2" formatCode="0%">
                  <c:v>0.34499999999999997</c:v>
                </c:pt>
              </c:numCache>
            </c:numRef>
          </c:val>
          <c:extLst xmlns:c16r2="http://schemas.microsoft.com/office/drawing/2015/06/chart">
            <c:ext xmlns:c16="http://schemas.microsoft.com/office/drawing/2014/chart" uri="{C3380CC4-5D6E-409C-BE32-E72D297353CC}">
              <c16:uniqueId val="{00000009-68B1-47C4-9472-B663BDFFEEA1}"/>
            </c:ext>
          </c:extLst>
        </c:ser>
        <c:ser>
          <c:idx val="5"/>
          <c:order val="5"/>
          <c:tx>
            <c:strRef>
              <c:f>'P7 a P11'!$O$2</c:f>
              <c:strCache>
                <c:ptCount val="1"/>
                <c:pt idx="0">
                  <c:v>Clase</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P11'!$O$11:$O$15</c:f>
              <c:numCache>
                <c:formatCode>General</c:formatCode>
                <c:ptCount val="5"/>
                <c:pt idx="3" formatCode="0%">
                  <c:v>0.39300000000000002</c:v>
                </c:pt>
              </c:numCache>
            </c:numRef>
          </c:val>
          <c:extLst xmlns:c16r2="http://schemas.microsoft.com/office/drawing/2015/06/chart">
            <c:ext xmlns:c16="http://schemas.microsoft.com/office/drawing/2014/chart" uri="{C3380CC4-5D6E-409C-BE32-E72D297353CC}">
              <c16:uniqueId val="{0000000A-68B1-47C4-9472-B663BDFFEEA1}"/>
            </c:ext>
          </c:extLst>
        </c:ser>
        <c:ser>
          <c:idx val="6"/>
          <c:order val="6"/>
          <c:tx>
            <c:strRef>
              <c:f>'P7 a P11'!$P$2</c:f>
              <c:strCache>
                <c:ptCount val="1"/>
                <c:pt idx="0">
                  <c:v>Nivel educativo</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P11'!$P$11:$P$15</c:f>
              <c:numCache>
                <c:formatCode>General</c:formatCode>
                <c:ptCount val="5"/>
                <c:pt idx="4" formatCode="0%">
                  <c:v>0.46500000000000002</c:v>
                </c:pt>
              </c:numCache>
            </c:numRef>
          </c:val>
          <c:extLst xmlns:c16r2="http://schemas.microsoft.com/office/drawing/2015/06/chart">
            <c:ext xmlns:c16="http://schemas.microsoft.com/office/drawing/2014/chart" uri="{C3380CC4-5D6E-409C-BE32-E72D297353CC}">
              <c16:uniqueId val="{0000000B-68B1-47C4-9472-B663BDFFEEA1}"/>
            </c:ext>
          </c:extLst>
        </c:ser>
        <c:ser>
          <c:idx val="7"/>
          <c:order val="7"/>
          <c:tx>
            <c:strRef>
              <c:f>'P7 a P11'!$Q$2</c:f>
              <c:strCache>
                <c:ptCount val="1"/>
                <c:pt idx="0">
                  <c:v>comp2</c:v>
                </c:pt>
              </c:strCache>
            </c:strRef>
          </c:tx>
          <c:spPr>
            <a:noFill/>
            <a:ln>
              <a:noFill/>
            </a:ln>
            <a:effectLst/>
          </c:spPr>
          <c:invertIfNegative val="0"/>
          <c:dLbls>
            <c:dLbl>
              <c:idx val="0"/>
              <c:layout/>
              <c:tx>
                <c:rich>
                  <a:bodyPr/>
                  <a:lstStyle/>
                  <a:p>
                    <a:r>
                      <a:rPr lang="en-US"/>
                      <a:t>Sexo</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68B1-47C4-9472-B663BDFFEEA1}"/>
                </c:ext>
              </c:extLst>
            </c:dLbl>
            <c:dLbl>
              <c:idx val="1"/>
              <c:layout/>
              <c:tx>
                <c:rich>
                  <a:bodyPr/>
                  <a:lstStyle/>
                  <a:p>
                    <a:r>
                      <a:rPr lang="en-US"/>
                      <a:t>Orientación Sexual</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68B1-47C4-9472-B663BDFFEEA1}"/>
                </c:ext>
              </c:extLst>
            </c:dLbl>
            <c:dLbl>
              <c:idx val="2"/>
              <c:layout/>
              <c:tx>
                <c:rich>
                  <a:bodyPr/>
                  <a:lstStyle/>
                  <a:p>
                    <a:r>
                      <a:rPr lang="en-US"/>
                      <a:t>Ideología Política</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68B1-47C4-9472-B663BDFFEEA1}"/>
                </c:ext>
              </c:extLst>
            </c:dLbl>
            <c:dLbl>
              <c:idx val="3"/>
              <c:layout/>
              <c:tx>
                <c:rich>
                  <a:bodyPr/>
                  <a:lstStyle/>
                  <a:p>
                    <a:r>
                      <a:rPr lang="en-US"/>
                      <a:t>Clase Social</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68B1-47C4-9472-B663BDFFEEA1}"/>
                </c:ext>
              </c:extLst>
            </c:dLbl>
            <c:dLbl>
              <c:idx val="4"/>
              <c:layout/>
              <c:tx>
                <c:rich>
                  <a:bodyPr/>
                  <a:lstStyle/>
                  <a:p>
                    <a:r>
                      <a:rPr lang="en-US"/>
                      <a:t>Nivel Educativo</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68B1-47C4-9472-B663BDFFEEA1}"/>
                </c:ext>
              </c:extLst>
            </c:dLbl>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P11'!$Q$11:$Q$15</c:f>
              <c:numCache>
                <c:formatCode>0%</c:formatCode>
                <c:ptCount val="5"/>
                <c:pt idx="0">
                  <c:v>0.1</c:v>
                </c:pt>
                <c:pt idx="1">
                  <c:v>0.1</c:v>
                </c:pt>
                <c:pt idx="2">
                  <c:v>0.1</c:v>
                </c:pt>
                <c:pt idx="3">
                  <c:v>0.1</c:v>
                </c:pt>
                <c:pt idx="4">
                  <c:v>0.1</c:v>
                </c:pt>
              </c:numCache>
            </c:numRef>
          </c:val>
          <c:extLst xmlns:c16r2="http://schemas.microsoft.com/office/drawing/2015/06/chart">
            <c:ext xmlns:c16="http://schemas.microsoft.com/office/drawing/2014/chart" uri="{C3380CC4-5D6E-409C-BE32-E72D297353CC}">
              <c16:uniqueId val="{00000011-68B1-47C4-9472-B663BDFFEEA1}"/>
            </c:ext>
          </c:extLst>
        </c:ser>
        <c:dLbls>
          <c:dLblPos val="inBase"/>
          <c:showLegendKey val="0"/>
          <c:showVal val="1"/>
          <c:showCatName val="0"/>
          <c:showSerName val="0"/>
          <c:showPercent val="0"/>
          <c:showBubbleSize val="0"/>
        </c:dLbls>
        <c:gapWidth val="150"/>
        <c:overlap val="100"/>
        <c:axId val="189198336"/>
        <c:axId val="189199872"/>
      </c:barChart>
      <c:catAx>
        <c:axId val="189198336"/>
        <c:scaling>
          <c:orientation val="maxMin"/>
        </c:scaling>
        <c:delete val="1"/>
        <c:axPos val="l"/>
        <c:numFmt formatCode="General" sourceLinked="1"/>
        <c:majorTickMark val="none"/>
        <c:minorTickMark val="none"/>
        <c:tickLblPos val="nextTo"/>
        <c:crossAx val="189199872"/>
        <c:crosses val="autoZero"/>
        <c:auto val="1"/>
        <c:lblAlgn val="ctr"/>
        <c:lblOffset val="100"/>
        <c:noMultiLvlLbl val="0"/>
      </c:catAx>
      <c:valAx>
        <c:axId val="189199872"/>
        <c:scaling>
          <c:orientation val="minMax"/>
          <c:max val="1"/>
        </c:scaling>
        <c:delete val="1"/>
        <c:axPos val="t"/>
        <c:numFmt formatCode="0%" sourceLinked="1"/>
        <c:majorTickMark val="out"/>
        <c:minorTickMark val="none"/>
        <c:tickLblPos val="nextTo"/>
        <c:crossAx val="189198336"/>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defRPr>
      </a:pPr>
      <a:endParaRPr lang="es-UY"/>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ysClr val="windowText" lastClr="000000"/>
                </a:solidFill>
                <a:latin typeface="+mn-lt"/>
                <a:ea typeface="+mn-ea"/>
                <a:cs typeface="+mn-cs"/>
              </a:defRPr>
            </a:pPr>
            <a:r>
              <a:rPr lang="es-UY"/>
              <a:t>GENERACIÓN X</a:t>
            </a:r>
          </a:p>
        </c:rich>
      </c:tx>
      <c:layout/>
      <c:overlay val="0"/>
      <c:spPr>
        <a:noFill/>
        <a:ln>
          <a:noFill/>
        </a:ln>
        <a:effectLst/>
      </c:spPr>
    </c:title>
    <c:autoTitleDeleted val="0"/>
    <c:plotArea>
      <c:layout/>
      <c:barChart>
        <c:barDir val="bar"/>
        <c:grouping val="stacked"/>
        <c:varyColors val="0"/>
        <c:ser>
          <c:idx val="0"/>
          <c:order val="0"/>
          <c:tx>
            <c:strRef>
              <c:f>'P7 a P11'!$J$2</c:f>
              <c:strCache>
                <c:ptCount val="1"/>
                <c:pt idx="0">
                  <c:v>Comp</c:v>
                </c:pt>
              </c:strCache>
            </c:strRef>
          </c:tx>
          <c:spPr>
            <a:noFill/>
            <a:ln>
              <a:noFill/>
            </a:ln>
            <a:effectLst/>
          </c:spPr>
          <c:invertIfNegative val="0"/>
          <c:dLbls>
            <c:dLbl>
              <c:idx val="0"/>
              <c:layout/>
              <c:tx>
                <c:rich>
                  <a:bodyPr/>
                  <a:lstStyle/>
                  <a:p>
                    <a:r>
                      <a:rPr lang="en-US"/>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5C4-4CC2-9991-5003649AAA3C}"/>
                </c:ext>
              </c:extLst>
            </c:dLbl>
            <c:dLbl>
              <c:idx val="1"/>
              <c:layout/>
              <c:tx>
                <c:rich>
                  <a:bodyPr/>
                  <a:lstStyle/>
                  <a:p>
                    <a:r>
                      <a:rPr lang="en-US"/>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5C4-4CC2-9991-5003649AAA3C}"/>
                </c:ext>
              </c:extLst>
            </c:dLbl>
            <c:dLbl>
              <c:idx val="2"/>
              <c:layout/>
              <c:tx>
                <c:rich>
                  <a:bodyPr/>
                  <a:lstStyle/>
                  <a:p>
                    <a:r>
                      <a:rPr lang="en-US"/>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5C4-4CC2-9991-5003649AAA3C}"/>
                </c:ext>
              </c:extLst>
            </c:dLbl>
            <c:dLbl>
              <c:idx val="3"/>
              <c:layout/>
              <c:tx>
                <c:rich>
                  <a:bodyPr/>
                  <a:lstStyle/>
                  <a:p>
                    <a:r>
                      <a:rPr lang="en-US"/>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5C4-4CC2-9991-5003649AAA3C}"/>
                </c:ext>
              </c:extLst>
            </c:dLbl>
            <c:dLbl>
              <c:idx val="4"/>
              <c:layout/>
              <c:tx>
                <c:rich>
                  <a:bodyPr/>
                  <a:lstStyle/>
                  <a:p>
                    <a:r>
                      <a:rPr lang="en-US"/>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05C4-4CC2-9991-5003649AAA3C}"/>
                </c:ext>
              </c:extLst>
            </c:dLbl>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UY"/>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P11'!$J$19:$J$23</c:f>
              <c:numCache>
                <c:formatCode>0%</c:formatCode>
                <c:ptCount val="5"/>
                <c:pt idx="0">
                  <c:v>7.9000000000000001E-2</c:v>
                </c:pt>
                <c:pt idx="1">
                  <c:v>0.13900000000000001</c:v>
                </c:pt>
                <c:pt idx="2">
                  <c:v>0.16800000000000001</c:v>
                </c:pt>
                <c:pt idx="3">
                  <c:v>0.17</c:v>
                </c:pt>
                <c:pt idx="4">
                  <c:v>0.19400000000000001</c:v>
                </c:pt>
              </c:numCache>
            </c:numRef>
          </c:val>
          <c:extLst xmlns:c16r2="http://schemas.microsoft.com/office/drawing/2015/06/chart">
            <c:ext xmlns:c16="http://schemas.microsoft.com/office/drawing/2014/chart" uri="{C3380CC4-5D6E-409C-BE32-E72D297353CC}">
              <c16:uniqueId val="{00000005-05C4-4CC2-9991-5003649AAA3C}"/>
            </c:ext>
          </c:extLst>
        </c:ser>
        <c:ser>
          <c:idx val="1"/>
          <c:order val="1"/>
          <c:tx>
            <c:strRef>
              <c:f>'P7 a P11'!$K$2</c:f>
              <c:strCache>
                <c:ptCount val="1"/>
                <c:pt idx="0">
                  <c:v>Edad</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s-UY"/>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P11'!$K$19:$K$23</c:f>
              <c:numCache>
                <c:formatCode>0%</c:formatCode>
                <c:ptCount val="5"/>
                <c:pt idx="0">
                  <c:v>0.29599999999999999</c:v>
                </c:pt>
                <c:pt idx="1">
                  <c:v>0.23599999999999999</c:v>
                </c:pt>
                <c:pt idx="2">
                  <c:v>0.20699999999999999</c:v>
                </c:pt>
                <c:pt idx="3">
                  <c:v>0.20499999999999999</c:v>
                </c:pt>
                <c:pt idx="4">
                  <c:v>0.18099999999999999</c:v>
                </c:pt>
              </c:numCache>
            </c:numRef>
          </c:val>
          <c:extLst xmlns:c16r2="http://schemas.microsoft.com/office/drawing/2015/06/chart">
            <c:ext xmlns:c16="http://schemas.microsoft.com/office/drawing/2014/chart" uri="{C3380CC4-5D6E-409C-BE32-E72D297353CC}">
              <c16:uniqueId val="{00000006-05C4-4CC2-9991-5003649AAA3C}"/>
            </c:ext>
          </c:extLst>
        </c:ser>
        <c:ser>
          <c:idx val="2"/>
          <c:order val="2"/>
          <c:tx>
            <c:strRef>
              <c:f>'P7 a P11'!$L$2</c:f>
              <c:strCache>
                <c:ptCount val="1"/>
                <c:pt idx="0">
                  <c:v>Sexo</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P11'!$L$19:$L$23</c:f>
              <c:numCache>
                <c:formatCode>General</c:formatCode>
                <c:ptCount val="5"/>
                <c:pt idx="0" formatCode="0%">
                  <c:v>0.11600000000000001</c:v>
                </c:pt>
              </c:numCache>
            </c:numRef>
          </c:val>
          <c:extLst xmlns:c16r2="http://schemas.microsoft.com/office/drawing/2015/06/chart">
            <c:ext xmlns:c16="http://schemas.microsoft.com/office/drawing/2014/chart" uri="{C3380CC4-5D6E-409C-BE32-E72D297353CC}">
              <c16:uniqueId val="{00000007-05C4-4CC2-9991-5003649AAA3C}"/>
            </c:ext>
          </c:extLst>
        </c:ser>
        <c:ser>
          <c:idx val="3"/>
          <c:order val="3"/>
          <c:tx>
            <c:strRef>
              <c:f>'P7 a P11'!$M$2</c:f>
              <c:strCache>
                <c:ptCount val="1"/>
                <c:pt idx="0">
                  <c:v>Orientación sexual</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P11'!$M$19:$M$23</c:f>
              <c:numCache>
                <c:formatCode>0%</c:formatCode>
                <c:ptCount val="5"/>
                <c:pt idx="1">
                  <c:v>0.14699999999999999</c:v>
                </c:pt>
              </c:numCache>
            </c:numRef>
          </c:val>
          <c:extLst xmlns:c16r2="http://schemas.microsoft.com/office/drawing/2015/06/chart">
            <c:ext xmlns:c16="http://schemas.microsoft.com/office/drawing/2014/chart" uri="{C3380CC4-5D6E-409C-BE32-E72D297353CC}">
              <c16:uniqueId val="{00000008-05C4-4CC2-9991-5003649AAA3C}"/>
            </c:ext>
          </c:extLst>
        </c:ser>
        <c:ser>
          <c:idx val="4"/>
          <c:order val="4"/>
          <c:tx>
            <c:strRef>
              <c:f>'P7 a P11'!$N$2</c:f>
              <c:strCache>
                <c:ptCount val="1"/>
                <c:pt idx="0">
                  <c:v>Ideología política</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P11'!$N$19:$N$23</c:f>
              <c:numCache>
                <c:formatCode>General</c:formatCode>
                <c:ptCount val="5"/>
                <c:pt idx="2" formatCode="0%">
                  <c:v>0.32200000000000001</c:v>
                </c:pt>
              </c:numCache>
            </c:numRef>
          </c:val>
          <c:extLst xmlns:c16r2="http://schemas.microsoft.com/office/drawing/2015/06/chart">
            <c:ext xmlns:c16="http://schemas.microsoft.com/office/drawing/2014/chart" uri="{C3380CC4-5D6E-409C-BE32-E72D297353CC}">
              <c16:uniqueId val="{00000009-05C4-4CC2-9991-5003649AAA3C}"/>
            </c:ext>
          </c:extLst>
        </c:ser>
        <c:ser>
          <c:idx val="5"/>
          <c:order val="5"/>
          <c:tx>
            <c:strRef>
              <c:f>'P7 a P11'!$O$2</c:f>
              <c:strCache>
                <c:ptCount val="1"/>
                <c:pt idx="0">
                  <c:v>Clase</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P11'!$O$19:$O$23</c:f>
              <c:numCache>
                <c:formatCode>General</c:formatCode>
                <c:ptCount val="5"/>
                <c:pt idx="3" formatCode="0%">
                  <c:v>0.307</c:v>
                </c:pt>
              </c:numCache>
            </c:numRef>
          </c:val>
          <c:extLst xmlns:c16r2="http://schemas.microsoft.com/office/drawing/2015/06/chart">
            <c:ext xmlns:c16="http://schemas.microsoft.com/office/drawing/2014/chart" uri="{C3380CC4-5D6E-409C-BE32-E72D297353CC}">
              <c16:uniqueId val="{0000000A-05C4-4CC2-9991-5003649AAA3C}"/>
            </c:ext>
          </c:extLst>
        </c:ser>
        <c:ser>
          <c:idx val="6"/>
          <c:order val="6"/>
          <c:tx>
            <c:strRef>
              <c:f>'P7 a P11'!$P$2</c:f>
              <c:strCache>
                <c:ptCount val="1"/>
                <c:pt idx="0">
                  <c:v>Nivel educativo</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P11'!$P$19:$P$23</c:f>
              <c:numCache>
                <c:formatCode>General</c:formatCode>
                <c:ptCount val="5"/>
                <c:pt idx="4" formatCode="0%">
                  <c:v>0.375</c:v>
                </c:pt>
              </c:numCache>
            </c:numRef>
          </c:val>
          <c:extLst xmlns:c16r2="http://schemas.microsoft.com/office/drawing/2015/06/chart">
            <c:ext xmlns:c16="http://schemas.microsoft.com/office/drawing/2014/chart" uri="{C3380CC4-5D6E-409C-BE32-E72D297353CC}">
              <c16:uniqueId val="{0000000B-05C4-4CC2-9991-5003649AAA3C}"/>
            </c:ext>
          </c:extLst>
        </c:ser>
        <c:ser>
          <c:idx val="7"/>
          <c:order val="7"/>
          <c:tx>
            <c:strRef>
              <c:f>'P7 a P11'!$Q$2</c:f>
              <c:strCache>
                <c:ptCount val="1"/>
                <c:pt idx="0">
                  <c:v>comp2</c:v>
                </c:pt>
              </c:strCache>
            </c:strRef>
          </c:tx>
          <c:spPr>
            <a:noFill/>
            <a:ln>
              <a:noFill/>
            </a:ln>
            <a:effectLst/>
          </c:spPr>
          <c:invertIfNegative val="0"/>
          <c:dLbls>
            <c:dLbl>
              <c:idx val="0"/>
              <c:layout/>
              <c:tx>
                <c:rich>
                  <a:bodyPr/>
                  <a:lstStyle/>
                  <a:p>
                    <a:r>
                      <a:rPr lang="en-US"/>
                      <a:t>Sexo</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05C4-4CC2-9991-5003649AAA3C}"/>
                </c:ext>
              </c:extLst>
            </c:dLbl>
            <c:dLbl>
              <c:idx val="1"/>
              <c:layout/>
              <c:tx>
                <c:rich>
                  <a:bodyPr/>
                  <a:lstStyle/>
                  <a:p>
                    <a:r>
                      <a:rPr lang="en-US"/>
                      <a:t>Orientación Sexual</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05C4-4CC2-9991-5003649AAA3C}"/>
                </c:ext>
              </c:extLst>
            </c:dLbl>
            <c:dLbl>
              <c:idx val="2"/>
              <c:layout/>
              <c:tx>
                <c:rich>
                  <a:bodyPr/>
                  <a:lstStyle/>
                  <a:p>
                    <a:r>
                      <a:rPr lang="en-US"/>
                      <a:t>Ideología Política</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05C4-4CC2-9991-5003649AAA3C}"/>
                </c:ext>
              </c:extLst>
            </c:dLbl>
            <c:dLbl>
              <c:idx val="3"/>
              <c:layout/>
              <c:tx>
                <c:rich>
                  <a:bodyPr/>
                  <a:lstStyle/>
                  <a:p>
                    <a:r>
                      <a:rPr lang="en-US"/>
                      <a:t>Clase Social</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05C4-4CC2-9991-5003649AAA3C}"/>
                </c:ext>
              </c:extLst>
            </c:dLbl>
            <c:dLbl>
              <c:idx val="4"/>
              <c:layout/>
              <c:tx>
                <c:rich>
                  <a:bodyPr/>
                  <a:lstStyle/>
                  <a:p>
                    <a:r>
                      <a:rPr lang="en-US"/>
                      <a:t>Nivel Educativo</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05C4-4CC2-9991-5003649AAA3C}"/>
                </c:ext>
              </c:extLst>
            </c:dLbl>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P11'!$Q$19:$Q$23</c:f>
              <c:numCache>
                <c:formatCode>0%</c:formatCode>
                <c:ptCount val="5"/>
                <c:pt idx="0">
                  <c:v>0.1</c:v>
                </c:pt>
                <c:pt idx="1">
                  <c:v>0.1</c:v>
                </c:pt>
                <c:pt idx="2">
                  <c:v>0.1</c:v>
                </c:pt>
                <c:pt idx="3">
                  <c:v>0.1</c:v>
                </c:pt>
                <c:pt idx="4">
                  <c:v>0.1</c:v>
                </c:pt>
              </c:numCache>
            </c:numRef>
          </c:val>
          <c:extLst xmlns:c16r2="http://schemas.microsoft.com/office/drawing/2015/06/chart">
            <c:ext xmlns:c16="http://schemas.microsoft.com/office/drawing/2014/chart" uri="{C3380CC4-5D6E-409C-BE32-E72D297353CC}">
              <c16:uniqueId val="{00000011-05C4-4CC2-9991-5003649AAA3C}"/>
            </c:ext>
          </c:extLst>
        </c:ser>
        <c:dLbls>
          <c:dLblPos val="inBase"/>
          <c:showLegendKey val="0"/>
          <c:showVal val="1"/>
          <c:showCatName val="0"/>
          <c:showSerName val="0"/>
          <c:showPercent val="0"/>
          <c:showBubbleSize val="0"/>
        </c:dLbls>
        <c:gapWidth val="150"/>
        <c:overlap val="100"/>
        <c:axId val="189904000"/>
        <c:axId val="189905536"/>
      </c:barChart>
      <c:catAx>
        <c:axId val="189904000"/>
        <c:scaling>
          <c:orientation val="maxMin"/>
        </c:scaling>
        <c:delete val="1"/>
        <c:axPos val="l"/>
        <c:numFmt formatCode="General" sourceLinked="1"/>
        <c:majorTickMark val="none"/>
        <c:minorTickMark val="none"/>
        <c:tickLblPos val="nextTo"/>
        <c:crossAx val="189905536"/>
        <c:crosses val="autoZero"/>
        <c:auto val="1"/>
        <c:lblAlgn val="ctr"/>
        <c:lblOffset val="100"/>
        <c:noMultiLvlLbl val="0"/>
      </c:catAx>
      <c:valAx>
        <c:axId val="189905536"/>
        <c:scaling>
          <c:orientation val="minMax"/>
        </c:scaling>
        <c:delete val="1"/>
        <c:axPos val="t"/>
        <c:numFmt formatCode="0%" sourceLinked="1"/>
        <c:majorTickMark val="out"/>
        <c:minorTickMark val="none"/>
        <c:tickLblPos val="nextTo"/>
        <c:crossAx val="189904000"/>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defRPr>
      </a:pPr>
      <a:endParaRPr lang="es-UY"/>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ysClr val="windowText" lastClr="000000"/>
                </a:solidFill>
                <a:latin typeface="+mn-lt"/>
                <a:ea typeface="+mn-ea"/>
                <a:cs typeface="+mn-cs"/>
              </a:defRPr>
            </a:pPr>
            <a:r>
              <a:rPr lang="es-UY"/>
              <a:t>BABY BOOMERS</a:t>
            </a:r>
          </a:p>
        </c:rich>
      </c:tx>
      <c:layout/>
      <c:overlay val="0"/>
      <c:spPr>
        <a:noFill/>
        <a:ln>
          <a:noFill/>
        </a:ln>
        <a:effectLst/>
      </c:spPr>
    </c:title>
    <c:autoTitleDeleted val="0"/>
    <c:plotArea>
      <c:layout/>
      <c:barChart>
        <c:barDir val="bar"/>
        <c:grouping val="stacked"/>
        <c:varyColors val="0"/>
        <c:ser>
          <c:idx val="0"/>
          <c:order val="0"/>
          <c:tx>
            <c:strRef>
              <c:f>'P7 a P11'!$J$2</c:f>
              <c:strCache>
                <c:ptCount val="1"/>
                <c:pt idx="0">
                  <c:v>Comp</c:v>
                </c:pt>
              </c:strCache>
            </c:strRef>
          </c:tx>
          <c:spPr>
            <a:noFill/>
            <a:ln>
              <a:noFill/>
            </a:ln>
            <a:effectLst/>
          </c:spPr>
          <c:invertIfNegative val="0"/>
          <c:dLbls>
            <c:dLbl>
              <c:idx val="0"/>
              <c:layout/>
              <c:tx>
                <c:rich>
                  <a:bodyPr/>
                  <a:lstStyle/>
                  <a:p>
                    <a:r>
                      <a:rPr lang="en-US"/>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D4F-4C32-BD1F-17D5158E9248}"/>
                </c:ext>
              </c:extLst>
            </c:dLbl>
            <c:dLbl>
              <c:idx val="1"/>
              <c:layout/>
              <c:tx>
                <c:rich>
                  <a:bodyPr/>
                  <a:lstStyle/>
                  <a:p>
                    <a:r>
                      <a:rPr lang="en-US"/>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D4F-4C32-BD1F-17D5158E9248}"/>
                </c:ext>
              </c:extLst>
            </c:dLbl>
            <c:dLbl>
              <c:idx val="2"/>
              <c:layout/>
              <c:tx>
                <c:rich>
                  <a:bodyPr/>
                  <a:lstStyle/>
                  <a:p>
                    <a:r>
                      <a:rPr lang="en-US"/>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ED4F-4C32-BD1F-17D5158E9248}"/>
                </c:ext>
              </c:extLst>
            </c:dLbl>
            <c:dLbl>
              <c:idx val="3"/>
              <c:layout/>
              <c:tx>
                <c:rich>
                  <a:bodyPr/>
                  <a:lstStyle/>
                  <a:p>
                    <a:r>
                      <a:rPr lang="en-US"/>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D4F-4C32-BD1F-17D5158E9248}"/>
                </c:ext>
              </c:extLst>
            </c:dLbl>
            <c:dLbl>
              <c:idx val="4"/>
              <c:layout/>
              <c:tx>
                <c:rich>
                  <a:bodyPr/>
                  <a:lstStyle/>
                  <a:p>
                    <a:r>
                      <a:rPr lang="en-US"/>
                      <a:t>Edad</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D4F-4C32-BD1F-17D5158E9248}"/>
                </c:ext>
              </c:extLst>
            </c:dLbl>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UY"/>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P11'!$J$27:$J$31</c:f>
              <c:numCache>
                <c:formatCode>0%</c:formatCode>
                <c:ptCount val="5"/>
                <c:pt idx="0">
                  <c:v>6.2E-2</c:v>
                </c:pt>
                <c:pt idx="1">
                  <c:v>0.19</c:v>
                </c:pt>
                <c:pt idx="2">
                  <c:v>0.214</c:v>
                </c:pt>
                <c:pt idx="3">
                  <c:v>0.185</c:v>
                </c:pt>
                <c:pt idx="4">
                  <c:v>0.25800000000000001</c:v>
                </c:pt>
              </c:numCache>
            </c:numRef>
          </c:val>
          <c:extLst xmlns:c16r2="http://schemas.microsoft.com/office/drawing/2015/06/chart">
            <c:ext xmlns:c16="http://schemas.microsoft.com/office/drawing/2014/chart" uri="{C3380CC4-5D6E-409C-BE32-E72D297353CC}">
              <c16:uniqueId val="{00000005-ED4F-4C32-BD1F-17D5158E9248}"/>
            </c:ext>
          </c:extLst>
        </c:ser>
        <c:ser>
          <c:idx val="1"/>
          <c:order val="1"/>
          <c:tx>
            <c:strRef>
              <c:f>'P7 a P11'!$K$2</c:f>
              <c:strCache>
                <c:ptCount val="1"/>
                <c:pt idx="0">
                  <c:v>Edad</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s-UY"/>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P11'!$K$27:$K$31</c:f>
              <c:numCache>
                <c:formatCode>0%</c:formatCode>
                <c:ptCount val="5"/>
                <c:pt idx="0">
                  <c:v>0.36899999999999999</c:v>
                </c:pt>
                <c:pt idx="1">
                  <c:v>0.24099999999999999</c:v>
                </c:pt>
                <c:pt idx="2">
                  <c:v>0.217</c:v>
                </c:pt>
                <c:pt idx="3">
                  <c:v>0.246</c:v>
                </c:pt>
                <c:pt idx="4">
                  <c:v>0.17299999999999999</c:v>
                </c:pt>
              </c:numCache>
            </c:numRef>
          </c:val>
          <c:extLst xmlns:c16r2="http://schemas.microsoft.com/office/drawing/2015/06/chart">
            <c:ext xmlns:c16="http://schemas.microsoft.com/office/drawing/2014/chart" uri="{C3380CC4-5D6E-409C-BE32-E72D297353CC}">
              <c16:uniqueId val="{00000006-ED4F-4C32-BD1F-17D5158E9248}"/>
            </c:ext>
          </c:extLst>
        </c:ser>
        <c:ser>
          <c:idx val="2"/>
          <c:order val="2"/>
          <c:tx>
            <c:strRef>
              <c:f>'P7 a P11'!$L$2</c:f>
              <c:strCache>
                <c:ptCount val="1"/>
                <c:pt idx="0">
                  <c:v>Sexo</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P11'!$L$27:$L$31</c:f>
              <c:numCache>
                <c:formatCode>General</c:formatCode>
                <c:ptCount val="5"/>
                <c:pt idx="0" formatCode="0%">
                  <c:v>0.1</c:v>
                </c:pt>
              </c:numCache>
            </c:numRef>
          </c:val>
          <c:extLst xmlns:c16r2="http://schemas.microsoft.com/office/drawing/2015/06/chart">
            <c:ext xmlns:c16="http://schemas.microsoft.com/office/drawing/2014/chart" uri="{C3380CC4-5D6E-409C-BE32-E72D297353CC}">
              <c16:uniqueId val="{00000007-ED4F-4C32-BD1F-17D5158E9248}"/>
            </c:ext>
          </c:extLst>
        </c:ser>
        <c:ser>
          <c:idx val="3"/>
          <c:order val="3"/>
          <c:tx>
            <c:strRef>
              <c:f>'P7 a P11'!$M$2</c:f>
              <c:strCache>
                <c:ptCount val="1"/>
                <c:pt idx="0">
                  <c:v>Orientación sexual</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P11'!$M$27:$M$31</c:f>
              <c:numCache>
                <c:formatCode>0%</c:formatCode>
                <c:ptCount val="5"/>
                <c:pt idx="1">
                  <c:v>0.13900000000000001</c:v>
                </c:pt>
              </c:numCache>
            </c:numRef>
          </c:val>
          <c:extLst xmlns:c16r2="http://schemas.microsoft.com/office/drawing/2015/06/chart">
            <c:ext xmlns:c16="http://schemas.microsoft.com/office/drawing/2014/chart" uri="{C3380CC4-5D6E-409C-BE32-E72D297353CC}">
              <c16:uniqueId val="{00000008-ED4F-4C32-BD1F-17D5158E9248}"/>
            </c:ext>
          </c:extLst>
        </c:ser>
        <c:ser>
          <c:idx val="4"/>
          <c:order val="4"/>
          <c:tx>
            <c:strRef>
              <c:f>'P7 a P11'!$N$2</c:f>
              <c:strCache>
                <c:ptCount val="1"/>
                <c:pt idx="0">
                  <c:v>Ideología política</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P11'!$N$27:$N$31</c:f>
              <c:numCache>
                <c:formatCode>General</c:formatCode>
                <c:ptCount val="5"/>
                <c:pt idx="2" formatCode="0%">
                  <c:v>0.30599999999999999</c:v>
                </c:pt>
              </c:numCache>
            </c:numRef>
          </c:val>
          <c:extLst xmlns:c16r2="http://schemas.microsoft.com/office/drawing/2015/06/chart">
            <c:ext xmlns:c16="http://schemas.microsoft.com/office/drawing/2014/chart" uri="{C3380CC4-5D6E-409C-BE32-E72D297353CC}">
              <c16:uniqueId val="{00000009-ED4F-4C32-BD1F-17D5158E9248}"/>
            </c:ext>
          </c:extLst>
        </c:ser>
        <c:ser>
          <c:idx val="5"/>
          <c:order val="5"/>
          <c:tx>
            <c:strRef>
              <c:f>'P7 a P11'!$O$2</c:f>
              <c:strCache>
                <c:ptCount val="1"/>
                <c:pt idx="0">
                  <c:v>Clase</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P11'!$O$27:$O$31</c:f>
              <c:numCache>
                <c:formatCode>General</c:formatCode>
                <c:ptCount val="5"/>
                <c:pt idx="3" formatCode="0%">
                  <c:v>0.28799999999999998</c:v>
                </c:pt>
              </c:numCache>
            </c:numRef>
          </c:val>
          <c:extLst xmlns:c16r2="http://schemas.microsoft.com/office/drawing/2015/06/chart">
            <c:ext xmlns:c16="http://schemas.microsoft.com/office/drawing/2014/chart" uri="{C3380CC4-5D6E-409C-BE32-E72D297353CC}">
              <c16:uniqueId val="{0000000A-ED4F-4C32-BD1F-17D5158E9248}"/>
            </c:ext>
          </c:extLst>
        </c:ser>
        <c:ser>
          <c:idx val="6"/>
          <c:order val="6"/>
          <c:tx>
            <c:strRef>
              <c:f>'P7 a P11'!$P$2</c:f>
              <c:strCache>
                <c:ptCount val="1"/>
                <c:pt idx="0">
                  <c:v>Nivel educativo</c:v>
                </c:pt>
              </c:strCache>
            </c:strRef>
          </c:tx>
          <c:spPr>
            <a:solidFill>
              <a:srgbClr val="FF9999"/>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P11'!$P$27:$P$31</c:f>
              <c:numCache>
                <c:formatCode>General</c:formatCode>
                <c:ptCount val="5"/>
                <c:pt idx="4" formatCode="0%">
                  <c:v>0.43099999999999999</c:v>
                </c:pt>
              </c:numCache>
            </c:numRef>
          </c:val>
          <c:extLst xmlns:c16r2="http://schemas.microsoft.com/office/drawing/2015/06/chart">
            <c:ext xmlns:c16="http://schemas.microsoft.com/office/drawing/2014/chart" uri="{C3380CC4-5D6E-409C-BE32-E72D297353CC}">
              <c16:uniqueId val="{0000000B-ED4F-4C32-BD1F-17D5158E9248}"/>
            </c:ext>
          </c:extLst>
        </c:ser>
        <c:ser>
          <c:idx val="7"/>
          <c:order val="7"/>
          <c:tx>
            <c:strRef>
              <c:f>'P7 a P11'!$Q$2</c:f>
              <c:strCache>
                <c:ptCount val="1"/>
                <c:pt idx="0">
                  <c:v>comp2</c:v>
                </c:pt>
              </c:strCache>
            </c:strRef>
          </c:tx>
          <c:spPr>
            <a:noFill/>
            <a:ln>
              <a:noFill/>
            </a:ln>
            <a:effectLst/>
          </c:spPr>
          <c:invertIfNegative val="0"/>
          <c:dLbls>
            <c:dLbl>
              <c:idx val="0"/>
              <c:layout/>
              <c:tx>
                <c:rich>
                  <a:bodyPr/>
                  <a:lstStyle/>
                  <a:p>
                    <a:r>
                      <a:rPr lang="en-US"/>
                      <a:t>Sexo</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ED4F-4C32-BD1F-17D5158E9248}"/>
                </c:ext>
              </c:extLst>
            </c:dLbl>
            <c:dLbl>
              <c:idx val="1"/>
              <c:layout/>
              <c:tx>
                <c:rich>
                  <a:bodyPr/>
                  <a:lstStyle/>
                  <a:p>
                    <a:r>
                      <a:rPr lang="en-US"/>
                      <a:t>Orientación Sexual</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ED4F-4C32-BD1F-17D5158E9248}"/>
                </c:ext>
              </c:extLst>
            </c:dLbl>
            <c:dLbl>
              <c:idx val="2"/>
              <c:layout/>
              <c:tx>
                <c:rich>
                  <a:bodyPr/>
                  <a:lstStyle/>
                  <a:p>
                    <a:r>
                      <a:rPr lang="en-US"/>
                      <a:t>Ideología Política</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ED4F-4C32-BD1F-17D5158E9248}"/>
                </c:ext>
              </c:extLst>
            </c:dLbl>
            <c:dLbl>
              <c:idx val="3"/>
              <c:layout/>
              <c:tx>
                <c:rich>
                  <a:bodyPr/>
                  <a:lstStyle/>
                  <a:p>
                    <a:r>
                      <a:rPr lang="en-US"/>
                      <a:t>Clase Social</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ED4F-4C32-BD1F-17D5158E9248}"/>
                </c:ext>
              </c:extLst>
            </c:dLbl>
            <c:dLbl>
              <c:idx val="4"/>
              <c:layout/>
              <c:tx>
                <c:rich>
                  <a:bodyPr/>
                  <a:lstStyle/>
                  <a:p>
                    <a:r>
                      <a:rPr lang="en-US"/>
                      <a:t>Nivel Educativo</a:t>
                    </a:r>
                  </a:p>
                </c:rich>
              </c:tx>
              <c:dLblPos val="inBase"/>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ED4F-4C32-BD1F-17D5158E9248}"/>
                </c:ext>
              </c:extLst>
            </c:dLbl>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UY"/>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'P7 a P11'!$Q$27:$Q$31</c:f>
              <c:numCache>
                <c:formatCode>0%</c:formatCode>
                <c:ptCount val="5"/>
                <c:pt idx="0">
                  <c:v>0.1</c:v>
                </c:pt>
                <c:pt idx="1">
                  <c:v>0.1</c:v>
                </c:pt>
                <c:pt idx="2">
                  <c:v>0.1</c:v>
                </c:pt>
                <c:pt idx="3">
                  <c:v>0.1</c:v>
                </c:pt>
                <c:pt idx="4">
                  <c:v>0.1</c:v>
                </c:pt>
              </c:numCache>
            </c:numRef>
          </c:val>
          <c:extLst xmlns:c16r2="http://schemas.microsoft.com/office/drawing/2015/06/chart">
            <c:ext xmlns:c16="http://schemas.microsoft.com/office/drawing/2014/chart" uri="{C3380CC4-5D6E-409C-BE32-E72D297353CC}">
              <c16:uniqueId val="{00000011-ED4F-4C32-BD1F-17D5158E9248}"/>
            </c:ext>
          </c:extLst>
        </c:ser>
        <c:dLbls>
          <c:dLblPos val="inBase"/>
          <c:showLegendKey val="0"/>
          <c:showVal val="1"/>
          <c:showCatName val="0"/>
          <c:showSerName val="0"/>
          <c:showPercent val="0"/>
          <c:showBubbleSize val="0"/>
        </c:dLbls>
        <c:gapWidth val="150"/>
        <c:overlap val="100"/>
        <c:axId val="189757696"/>
        <c:axId val="189771776"/>
      </c:barChart>
      <c:catAx>
        <c:axId val="189757696"/>
        <c:scaling>
          <c:orientation val="maxMin"/>
        </c:scaling>
        <c:delete val="1"/>
        <c:axPos val="l"/>
        <c:numFmt formatCode="General" sourceLinked="1"/>
        <c:majorTickMark val="none"/>
        <c:minorTickMark val="none"/>
        <c:tickLblPos val="nextTo"/>
        <c:crossAx val="189771776"/>
        <c:crosses val="autoZero"/>
        <c:auto val="1"/>
        <c:lblAlgn val="ctr"/>
        <c:lblOffset val="100"/>
        <c:noMultiLvlLbl val="0"/>
      </c:catAx>
      <c:valAx>
        <c:axId val="189771776"/>
        <c:scaling>
          <c:orientation val="minMax"/>
          <c:max val="1"/>
        </c:scaling>
        <c:delete val="1"/>
        <c:axPos val="t"/>
        <c:numFmt formatCode="0%" sourceLinked="1"/>
        <c:majorTickMark val="out"/>
        <c:minorTickMark val="none"/>
        <c:tickLblPos val="nextTo"/>
        <c:crossAx val="189757696"/>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defRPr>
      </a:pPr>
      <a:endParaRPr lang="es-UY"/>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'P13,P14'!$B$16</c:f>
              <c:strCache>
                <c:ptCount val="1"/>
                <c:pt idx="0">
                  <c:v> +/- 5 años</c:v>
                </c:pt>
              </c:strCache>
            </c:strRef>
          </c:tx>
          <c:spPr>
            <a:solidFill>
              <a:srgbClr val="FF9273"/>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'P13,P14'!$C$15:$G$15</c:f>
              <c:strCache>
                <c:ptCount val="5"/>
                <c:pt idx="0">
                  <c:v>Total</c:v>
                </c:pt>
                <c:pt idx="2">
                  <c:v>Millennials</c:v>
                </c:pt>
                <c:pt idx="3">
                  <c:v>Generación X</c:v>
                </c:pt>
                <c:pt idx="4">
                  <c:v>Baby Boomers</c:v>
                </c:pt>
              </c:strCache>
            </c:strRef>
          </c:cat>
          <c:val>
            <c:numRef>
              <c:f>'P13,P14'!$C$16:$G$16</c:f>
              <c:numCache>
                <c:formatCode>General</c:formatCode>
                <c:ptCount val="5"/>
                <c:pt idx="0" formatCode="0%">
                  <c:v>0.71499999999999997</c:v>
                </c:pt>
                <c:pt idx="2" formatCode="0%">
                  <c:v>0.53700000000000003</c:v>
                </c:pt>
                <c:pt idx="3" formatCode="0%">
                  <c:v>0.72199999999999998</c:v>
                </c:pt>
                <c:pt idx="4" formatCode="0%">
                  <c:v>0.84499999999999997</c:v>
                </c:pt>
              </c:numCache>
            </c:numRef>
          </c:val>
          <c:extLst xmlns:c16r2="http://schemas.microsoft.com/office/drawing/2015/06/chart">
            <c:ext xmlns:c16="http://schemas.microsoft.com/office/drawing/2014/chart" uri="{C3380CC4-5D6E-409C-BE32-E72D297353CC}">
              <c16:uniqueId val="{00000000-A358-43DA-8B60-DA22BBBBBA04}"/>
            </c:ext>
          </c:extLst>
        </c:ser>
        <c:ser>
          <c:idx val="1"/>
          <c:order val="1"/>
          <c:tx>
            <c:strRef>
              <c:f>'P13,P14'!$B$17</c:f>
              <c:strCache>
                <c:ptCount val="1"/>
                <c:pt idx="0">
                  <c:v> +/- 10 años</c:v>
                </c:pt>
              </c:strCache>
            </c:strRef>
          </c:tx>
          <c:spPr>
            <a:solidFill>
              <a:srgbClr val="BF0633"/>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'P13,P14'!$C$15:$G$15</c:f>
              <c:strCache>
                <c:ptCount val="5"/>
                <c:pt idx="0">
                  <c:v>Total</c:v>
                </c:pt>
                <c:pt idx="2">
                  <c:v>Millennials</c:v>
                </c:pt>
                <c:pt idx="3">
                  <c:v>Generación X</c:v>
                </c:pt>
                <c:pt idx="4">
                  <c:v>Baby Boomers</c:v>
                </c:pt>
              </c:strCache>
            </c:strRef>
          </c:cat>
          <c:val>
            <c:numRef>
              <c:f>'P13,P14'!$C$17:$G$17</c:f>
              <c:numCache>
                <c:formatCode>General</c:formatCode>
                <c:ptCount val="5"/>
                <c:pt idx="0" formatCode="0%">
                  <c:v>0.195072</c:v>
                </c:pt>
                <c:pt idx="2" formatCode="0%">
                  <c:v>0.10353</c:v>
                </c:pt>
                <c:pt idx="3" formatCode="0%">
                  <c:v>0.17171700000000001</c:v>
                </c:pt>
                <c:pt idx="4" formatCode="0%">
                  <c:v>0.289775</c:v>
                </c:pt>
              </c:numCache>
            </c:numRef>
          </c:val>
          <c:extLst xmlns:c16r2="http://schemas.microsoft.com/office/drawing/2015/06/chart">
            <c:ext xmlns:c16="http://schemas.microsoft.com/office/drawing/2014/chart" uri="{C3380CC4-5D6E-409C-BE32-E72D297353CC}">
              <c16:uniqueId val="{00000001-A358-43DA-8B60-DA22BBBBBA04}"/>
            </c:ext>
          </c:extLst>
        </c:ser>
        <c:dLbls>
          <c:dLblPos val="outEnd"/>
          <c:showLegendKey val="0"/>
          <c:showVal val="1"/>
          <c:showCatName val="0"/>
          <c:showSerName val="0"/>
          <c:showPercent val="0"/>
          <c:showBubbleSize val="0"/>
        </c:dLbls>
        <c:gapWidth val="219"/>
        <c:overlap val="-27"/>
        <c:axId val="189818368"/>
        <c:axId val="189819904"/>
      </c:barChart>
      <c:catAx>
        <c:axId val="18981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UY"/>
          </a:p>
        </c:txPr>
        <c:crossAx val="189819904"/>
        <c:crosses val="autoZero"/>
        <c:auto val="1"/>
        <c:lblAlgn val="ctr"/>
        <c:lblOffset val="100"/>
        <c:noMultiLvlLbl val="0"/>
      </c:catAx>
      <c:valAx>
        <c:axId val="189819904"/>
        <c:scaling>
          <c:orientation val="minMax"/>
        </c:scaling>
        <c:delete val="1"/>
        <c:axPos val="l"/>
        <c:numFmt formatCode="0%" sourceLinked="1"/>
        <c:majorTickMark val="none"/>
        <c:minorTickMark val="none"/>
        <c:tickLblPos val="nextTo"/>
        <c:crossAx val="18981836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UY"/>
        </a:p>
      </c:txPr>
    </c:legend>
    <c:plotVisOnly val="1"/>
    <c:dispBlanksAs val="gap"/>
    <c:showDLblsOverMax val="0"/>
  </c:chart>
  <c:spPr>
    <a:noFill/>
    <a:ln>
      <a:noFill/>
    </a:ln>
    <a:effectLst/>
  </c:spPr>
  <c:txPr>
    <a:bodyPr/>
    <a:lstStyle/>
    <a:p>
      <a:pPr>
        <a:defRPr sz="1200">
          <a:solidFill>
            <a:schemeClr val="tx1"/>
          </a:solidFill>
        </a:defRPr>
      </a:pPr>
      <a:endParaRPr lang="es-UY"/>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'GEN_ESP, GEN_GUI'!$G$14</c:f>
              <c:strCache>
                <c:ptCount val="1"/>
                <c:pt idx="0">
                  <c:v>Espontánea</c:v>
                </c:pt>
              </c:strCache>
            </c:strRef>
          </c:tx>
          <c:spPr>
            <a:solidFill>
              <a:srgbClr val="16575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'GEN_ESP, GEN_GUI'!$H$13:$L$13</c:f>
              <c:strCache>
                <c:ptCount val="5"/>
                <c:pt idx="0">
                  <c:v>Total </c:v>
                </c:pt>
                <c:pt idx="2">
                  <c:v>Millennials</c:v>
                </c:pt>
                <c:pt idx="3">
                  <c:v>Generación X</c:v>
                </c:pt>
                <c:pt idx="4">
                  <c:v>Baby Boomers</c:v>
                </c:pt>
              </c:strCache>
            </c:strRef>
          </c:cat>
          <c:val>
            <c:numRef>
              <c:f>'GEN_ESP, GEN_GUI'!$H$14:$L$14</c:f>
              <c:numCache>
                <c:formatCode>General</c:formatCode>
                <c:ptCount val="5"/>
                <c:pt idx="0" formatCode="0%">
                  <c:v>9.4E-2</c:v>
                </c:pt>
                <c:pt idx="2" formatCode="0%">
                  <c:v>0.17599999999999999</c:v>
                </c:pt>
                <c:pt idx="3" formatCode="0%">
                  <c:v>0.113</c:v>
                </c:pt>
                <c:pt idx="4" formatCode="0%">
                  <c:v>1.0999999999999999E-2</c:v>
                </c:pt>
              </c:numCache>
            </c:numRef>
          </c:val>
          <c:extLst xmlns:c16r2="http://schemas.microsoft.com/office/drawing/2015/06/chart">
            <c:ext xmlns:c16="http://schemas.microsoft.com/office/drawing/2014/chart" uri="{C3380CC4-5D6E-409C-BE32-E72D297353CC}">
              <c16:uniqueId val="{00000000-3F28-47B8-9560-8A1FB5EA95B3}"/>
            </c:ext>
          </c:extLst>
        </c:ser>
        <c:ser>
          <c:idx val="1"/>
          <c:order val="1"/>
          <c:tx>
            <c:strRef>
              <c:f>'GEN_ESP, GEN_GUI'!$G$15</c:f>
              <c:strCache>
                <c:ptCount val="1"/>
                <c:pt idx="0">
                  <c:v>Guiada</c:v>
                </c:pt>
              </c:strCache>
            </c:strRef>
          </c:tx>
          <c:spPr>
            <a:solidFill>
              <a:srgbClr val="C3DBA9"/>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'GEN_ESP, GEN_GUI'!$H$13:$L$13</c:f>
              <c:strCache>
                <c:ptCount val="5"/>
                <c:pt idx="0">
                  <c:v>Total </c:v>
                </c:pt>
                <c:pt idx="2">
                  <c:v>Millennials</c:v>
                </c:pt>
                <c:pt idx="3">
                  <c:v>Generación X</c:v>
                </c:pt>
                <c:pt idx="4">
                  <c:v>Baby Boomers</c:v>
                </c:pt>
              </c:strCache>
            </c:strRef>
          </c:cat>
          <c:val>
            <c:numRef>
              <c:f>'GEN_ESP, GEN_GUI'!$H$15:$L$15</c:f>
              <c:numCache>
                <c:formatCode>General</c:formatCode>
                <c:ptCount val="5"/>
                <c:pt idx="0" formatCode="0%">
                  <c:v>6.3420000000000004E-2</c:v>
                </c:pt>
                <c:pt idx="2" formatCode="0%">
                  <c:v>0.10959199999999999</c:v>
                </c:pt>
                <c:pt idx="3" formatCode="0%">
                  <c:v>7.4508000000000005E-2</c:v>
                </c:pt>
                <c:pt idx="4" formatCode="0%">
                  <c:v>1.5824000000000001E-2</c:v>
                </c:pt>
              </c:numCache>
            </c:numRef>
          </c:val>
          <c:extLst xmlns:c16r2="http://schemas.microsoft.com/office/drawing/2015/06/chart">
            <c:ext xmlns:c16="http://schemas.microsoft.com/office/drawing/2014/chart" uri="{C3380CC4-5D6E-409C-BE32-E72D297353CC}">
              <c16:uniqueId val="{00000001-3F28-47B8-9560-8A1FB5EA95B3}"/>
            </c:ext>
          </c:extLst>
        </c:ser>
        <c:dLbls>
          <c:dLblPos val="ctr"/>
          <c:showLegendKey val="0"/>
          <c:showVal val="1"/>
          <c:showCatName val="0"/>
          <c:showSerName val="0"/>
          <c:showPercent val="0"/>
          <c:showBubbleSize val="0"/>
        </c:dLbls>
        <c:gapWidth val="150"/>
        <c:overlap val="100"/>
        <c:axId val="190230528"/>
        <c:axId val="190232064"/>
      </c:barChart>
      <c:catAx>
        <c:axId val="190230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UY"/>
          </a:p>
        </c:txPr>
        <c:crossAx val="190232064"/>
        <c:crosses val="autoZero"/>
        <c:auto val="1"/>
        <c:lblAlgn val="ctr"/>
        <c:lblOffset val="100"/>
        <c:noMultiLvlLbl val="0"/>
      </c:catAx>
      <c:valAx>
        <c:axId val="190232064"/>
        <c:scaling>
          <c:orientation val="minMax"/>
        </c:scaling>
        <c:delete val="1"/>
        <c:axPos val="l"/>
        <c:numFmt formatCode="0%" sourceLinked="1"/>
        <c:majorTickMark val="none"/>
        <c:minorTickMark val="none"/>
        <c:tickLblPos val="nextTo"/>
        <c:crossAx val="19023052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UY"/>
        </a:p>
      </c:txPr>
    </c:legend>
    <c:plotVisOnly val="1"/>
    <c:dispBlanksAs val="gap"/>
    <c:showDLblsOverMax val="0"/>
  </c:chart>
  <c:spPr>
    <a:noFill/>
    <a:ln>
      <a:noFill/>
    </a:ln>
    <a:effectLst/>
  </c:spPr>
  <c:txPr>
    <a:bodyPr/>
    <a:lstStyle/>
    <a:p>
      <a:pPr>
        <a:defRPr sz="1200">
          <a:solidFill>
            <a:schemeClr val="tx1"/>
          </a:solidFill>
        </a:defRPr>
      </a:pPr>
      <a:endParaRPr lang="es-UY"/>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5-1D8D-4644-A6A6-D49F9F4CE48E}"/>
              </c:ext>
            </c:extLst>
          </c:dPt>
          <c:dPt>
            <c:idx val="1"/>
            <c:invertIfNegative val="0"/>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1-1D8D-4644-A6A6-D49F9F4CE48E}"/>
              </c:ext>
            </c:extLst>
          </c:dPt>
          <c:dPt>
            <c:idx val="2"/>
            <c:invertIfNegative val="0"/>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2-1D8D-4644-A6A6-D49F9F4CE48E}"/>
              </c:ext>
            </c:extLst>
          </c:dPt>
          <c:dPt>
            <c:idx val="3"/>
            <c:invertIfNegative val="0"/>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3-1D8D-4644-A6A6-D49F9F4CE48E}"/>
              </c:ext>
            </c:extLst>
          </c:dPt>
          <c:dPt>
            <c:idx val="4"/>
            <c:invertIfNegative val="0"/>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4-1D8D-4644-A6A6-D49F9F4CE48E}"/>
              </c:ext>
            </c:extLst>
          </c:dPt>
          <c:dLbls>
            <c:dLbl>
              <c:idx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dLblPos val="outEnd"/>
              <c:showLegendKey val="0"/>
              <c:showVal val="1"/>
              <c:showCatName val="0"/>
              <c:showSerName val="0"/>
              <c:showPercent val="0"/>
              <c:showBubbleSize val="0"/>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UY"/>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'P15_COD, P15_AGR'!$J$3:$J$13</c:f>
              <c:strCache>
                <c:ptCount val="11"/>
                <c:pt idx="0">
                  <c:v>Nombre generación</c:v>
                </c:pt>
                <c:pt idx="1">
                  <c:v>Ref. década o cohorte</c:v>
                </c:pt>
                <c:pt idx="2">
                  <c:v>Ref. política y cultura</c:v>
                </c:pt>
                <c:pt idx="3">
                  <c:v>No tiene nombre</c:v>
                </c:pt>
                <c:pt idx="4">
                  <c:v>NS/NC</c:v>
                </c:pt>
                <c:pt idx="6">
                  <c:v>Millennial</c:v>
                </c:pt>
                <c:pt idx="7">
                  <c:v>Generación Perdida</c:v>
                </c:pt>
                <c:pt idx="8">
                  <c:v>Generación X</c:v>
                </c:pt>
                <c:pt idx="9">
                  <c:v>Generación Y</c:v>
                </c:pt>
                <c:pt idx="10">
                  <c:v>Generación Z</c:v>
                </c:pt>
              </c:strCache>
            </c:strRef>
          </c:cat>
          <c:val>
            <c:numRef>
              <c:f>'P15_COD, P15_AGR'!$K$3:$K$13</c:f>
              <c:numCache>
                <c:formatCode>0%</c:formatCode>
                <c:ptCount val="11"/>
                <c:pt idx="0">
                  <c:v>0.246</c:v>
                </c:pt>
                <c:pt idx="1">
                  <c:v>0.11600000000000001</c:v>
                </c:pt>
                <c:pt idx="2">
                  <c:v>6.6000000000000003E-2</c:v>
                </c:pt>
                <c:pt idx="3">
                  <c:v>0.20499999999999999</c:v>
                </c:pt>
                <c:pt idx="4">
                  <c:v>0.36699999999999999</c:v>
                </c:pt>
                <c:pt idx="6">
                  <c:v>0.17599999999999999</c:v>
                </c:pt>
                <c:pt idx="7">
                  <c:v>2.1999999999999999E-2</c:v>
                </c:pt>
                <c:pt idx="8">
                  <c:v>2.1000000000000001E-2</c:v>
                </c:pt>
                <c:pt idx="9">
                  <c:v>1.7999999999999999E-2</c:v>
                </c:pt>
                <c:pt idx="10">
                  <c:v>8.9999999999999993E-3</c:v>
                </c:pt>
              </c:numCache>
            </c:numRef>
          </c:val>
          <c:extLst xmlns:c16r2="http://schemas.microsoft.com/office/drawing/2015/06/chart">
            <c:ext xmlns:c16="http://schemas.microsoft.com/office/drawing/2014/chart" uri="{C3380CC4-5D6E-409C-BE32-E72D297353CC}">
              <c16:uniqueId val="{00000000-1D8D-4644-A6A6-D49F9F4CE48E}"/>
            </c:ext>
          </c:extLst>
        </c:ser>
        <c:dLbls>
          <c:dLblPos val="outEnd"/>
          <c:showLegendKey val="0"/>
          <c:showVal val="1"/>
          <c:showCatName val="0"/>
          <c:showSerName val="0"/>
          <c:showPercent val="0"/>
          <c:showBubbleSize val="0"/>
        </c:dLbls>
        <c:gapWidth val="182"/>
        <c:axId val="190729600"/>
        <c:axId val="190743680"/>
      </c:barChart>
      <c:catAx>
        <c:axId val="1907296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UY"/>
          </a:p>
        </c:txPr>
        <c:crossAx val="190743680"/>
        <c:crosses val="autoZero"/>
        <c:auto val="1"/>
        <c:lblAlgn val="ctr"/>
        <c:lblOffset val="100"/>
        <c:noMultiLvlLbl val="0"/>
      </c:catAx>
      <c:valAx>
        <c:axId val="190743680"/>
        <c:scaling>
          <c:orientation val="minMax"/>
          <c:max val="0.5"/>
        </c:scaling>
        <c:delete val="1"/>
        <c:axPos val="t"/>
        <c:numFmt formatCode="0%" sourceLinked="1"/>
        <c:majorTickMark val="out"/>
        <c:minorTickMark val="none"/>
        <c:tickLblPos val="nextTo"/>
        <c:crossAx val="19072960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s-UY"/>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'P33, P34'!$B$3</c:f>
              <c:strCache>
                <c:ptCount val="1"/>
                <c:pt idx="0">
                  <c:v>NS/NC</c:v>
                </c:pt>
              </c:strCache>
            </c:strRef>
          </c:tx>
          <c:spPr>
            <a:solidFill>
              <a:srgbClr val="D9D9D9"/>
            </a:solidFill>
            <a:ln>
              <a:noFill/>
            </a:ln>
            <a:effectLst/>
          </c:spPr>
          <c:invertIfNegative val="0"/>
          <c:cat>
            <c:strRef>
              <c:f>'P33, P34'!$C$2:$F$2</c:f>
              <c:strCache>
                <c:ptCount val="4"/>
                <c:pt idx="0">
                  <c:v>Total</c:v>
                </c:pt>
                <c:pt idx="1">
                  <c:v>Millennials</c:v>
                </c:pt>
                <c:pt idx="2">
                  <c:v>Generación X</c:v>
                </c:pt>
                <c:pt idx="3">
                  <c:v>Baby Boomers</c:v>
                </c:pt>
              </c:strCache>
            </c:strRef>
          </c:cat>
          <c:val>
            <c:numRef>
              <c:f>'P33, P34'!$C$3:$F$3</c:f>
              <c:numCache>
                <c:formatCode>0%</c:formatCode>
                <c:ptCount val="4"/>
                <c:pt idx="0">
                  <c:v>5.0000000000000001E-3</c:v>
                </c:pt>
                <c:pt idx="1">
                  <c:v>6.0000000000000001E-3</c:v>
                </c:pt>
                <c:pt idx="2">
                  <c:v>8.0000000000000002E-3</c:v>
                </c:pt>
              </c:numCache>
            </c:numRef>
          </c:val>
          <c:extLst xmlns:c16r2="http://schemas.microsoft.com/office/drawing/2015/06/chart">
            <c:ext xmlns:c16="http://schemas.microsoft.com/office/drawing/2014/chart" uri="{C3380CC4-5D6E-409C-BE32-E72D297353CC}">
              <c16:uniqueId val="{00000000-905D-46AE-94E1-648B2223863E}"/>
            </c:ext>
          </c:extLst>
        </c:ser>
        <c:ser>
          <c:idx val="1"/>
          <c:order val="1"/>
          <c:tx>
            <c:strRef>
              <c:f>'P33, P34'!$B$4</c:f>
              <c:strCache>
                <c:ptCount val="1"/>
                <c:pt idx="0">
                  <c:v>Muy Malo</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'P33, P34'!$C$2:$F$2</c:f>
              <c:strCache>
                <c:ptCount val="4"/>
                <c:pt idx="0">
                  <c:v>Total</c:v>
                </c:pt>
                <c:pt idx="1">
                  <c:v>Millennials</c:v>
                </c:pt>
                <c:pt idx="2">
                  <c:v>Generación X</c:v>
                </c:pt>
                <c:pt idx="3">
                  <c:v>Baby Boomers</c:v>
                </c:pt>
              </c:strCache>
            </c:strRef>
          </c:cat>
          <c:val>
            <c:numRef>
              <c:f>'P33, P34'!$C$4:$F$4</c:f>
              <c:numCache>
                <c:formatCode>0%</c:formatCode>
                <c:ptCount val="4"/>
                <c:pt idx="0">
                  <c:v>1.4E-2</c:v>
                </c:pt>
                <c:pt idx="1">
                  <c:v>1.4E-2</c:v>
                </c:pt>
                <c:pt idx="2">
                  <c:v>1.4999999999999999E-2</c:v>
                </c:pt>
                <c:pt idx="3">
                  <c:v>1.4E-2</c:v>
                </c:pt>
              </c:numCache>
            </c:numRef>
          </c:val>
          <c:extLst xmlns:c16r2="http://schemas.microsoft.com/office/drawing/2015/06/chart">
            <c:ext xmlns:c16="http://schemas.microsoft.com/office/drawing/2014/chart" uri="{C3380CC4-5D6E-409C-BE32-E72D297353CC}">
              <c16:uniqueId val="{00000001-905D-46AE-94E1-648B2223863E}"/>
            </c:ext>
          </c:extLst>
        </c:ser>
        <c:ser>
          <c:idx val="2"/>
          <c:order val="2"/>
          <c:tx>
            <c:strRef>
              <c:f>'P33, P34'!$B$5</c:f>
              <c:strCache>
                <c:ptCount val="1"/>
                <c:pt idx="0">
                  <c:v>Malo</c:v>
                </c:pt>
              </c:strCache>
            </c:strRef>
          </c:tx>
          <c:spPr>
            <a:solidFill>
              <a:srgbClr val="ED7D3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'P33, P34'!$C$2:$F$2</c:f>
              <c:strCache>
                <c:ptCount val="4"/>
                <c:pt idx="0">
                  <c:v>Total</c:v>
                </c:pt>
                <c:pt idx="1">
                  <c:v>Millennials</c:v>
                </c:pt>
                <c:pt idx="2">
                  <c:v>Generación X</c:v>
                </c:pt>
                <c:pt idx="3">
                  <c:v>Baby Boomers</c:v>
                </c:pt>
              </c:strCache>
            </c:strRef>
          </c:cat>
          <c:val>
            <c:numRef>
              <c:f>'P33, P34'!$C$5:$F$5</c:f>
              <c:numCache>
                <c:formatCode>0%</c:formatCode>
                <c:ptCount val="4"/>
                <c:pt idx="0">
                  <c:v>6.8000000000000005E-2</c:v>
                </c:pt>
                <c:pt idx="1">
                  <c:v>8.7999999999999995E-2</c:v>
                </c:pt>
                <c:pt idx="2">
                  <c:v>9.9000000000000005E-2</c:v>
                </c:pt>
                <c:pt idx="3">
                  <c:v>2.1000000000000001E-2</c:v>
                </c:pt>
              </c:numCache>
            </c:numRef>
          </c:val>
          <c:extLst xmlns:c16r2="http://schemas.microsoft.com/office/drawing/2015/06/chart">
            <c:ext xmlns:c16="http://schemas.microsoft.com/office/drawing/2014/chart" uri="{C3380CC4-5D6E-409C-BE32-E72D297353CC}">
              <c16:uniqueId val="{00000002-905D-46AE-94E1-648B2223863E}"/>
            </c:ext>
          </c:extLst>
        </c:ser>
        <c:ser>
          <c:idx val="3"/>
          <c:order val="3"/>
          <c:tx>
            <c:strRef>
              <c:f>'P33, P34'!$B$6</c:f>
              <c:strCache>
                <c:ptCount val="1"/>
                <c:pt idx="0">
                  <c:v>Regular</c:v>
                </c:pt>
              </c:strCache>
            </c:strRef>
          </c:tx>
          <c:spPr>
            <a:solidFill>
              <a:srgbClr val="FFD966"/>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'P33, P34'!$C$2:$F$2</c:f>
              <c:strCache>
                <c:ptCount val="4"/>
                <c:pt idx="0">
                  <c:v>Total</c:v>
                </c:pt>
                <c:pt idx="1">
                  <c:v>Millennials</c:v>
                </c:pt>
                <c:pt idx="2">
                  <c:v>Generación X</c:v>
                </c:pt>
                <c:pt idx="3">
                  <c:v>Baby Boomers</c:v>
                </c:pt>
              </c:strCache>
            </c:strRef>
          </c:cat>
          <c:val>
            <c:numRef>
              <c:f>'P33, P34'!$C$6:$F$6</c:f>
              <c:numCache>
                <c:formatCode>0%</c:formatCode>
                <c:ptCount val="4"/>
                <c:pt idx="0">
                  <c:v>0.30199999999999999</c:v>
                </c:pt>
                <c:pt idx="1">
                  <c:v>0.32700000000000001</c:v>
                </c:pt>
                <c:pt idx="2">
                  <c:v>0.32200000000000001</c:v>
                </c:pt>
                <c:pt idx="3">
                  <c:v>0.26200000000000001</c:v>
                </c:pt>
              </c:numCache>
            </c:numRef>
          </c:val>
          <c:extLst xmlns:c16r2="http://schemas.microsoft.com/office/drawing/2015/06/chart">
            <c:ext xmlns:c16="http://schemas.microsoft.com/office/drawing/2014/chart" uri="{C3380CC4-5D6E-409C-BE32-E72D297353CC}">
              <c16:uniqueId val="{00000003-905D-46AE-94E1-648B2223863E}"/>
            </c:ext>
          </c:extLst>
        </c:ser>
        <c:ser>
          <c:idx val="4"/>
          <c:order val="4"/>
          <c:tx>
            <c:strRef>
              <c:f>'P33, P34'!$B$7</c:f>
              <c:strCache>
                <c:ptCount val="1"/>
                <c:pt idx="0">
                  <c:v>Bueno</c:v>
                </c:pt>
              </c:strCache>
            </c:strRef>
          </c:tx>
          <c:spPr>
            <a:solidFill>
              <a:srgbClr val="A9D18E"/>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'P33, P34'!$C$2:$F$2</c:f>
              <c:strCache>
                <c:ptCount val="4"/>
                <c:pt idx="0">
                  <c:v>Total</c:v>
                </c:pt>
                <c:pt idx="1">
                  <c:v>Millennials</c:v>
                </c:pt>
                <c:pt idx="2">
                  <c:v>Generación X</c:v>
                </c:pt>
                <c:pt idx="3">
                  <c:v>Baby Boomers</c:v>
                </c:pt>
              </c:strCache>
            </c:strRef>
          </c:cat>
          <c:val>
            <c:numRef>
              <c:f>'P33, P34'!$C$7:$F$7</c:f>
              <c:numCache>
                <c:formatCode>0%</c:formatCode>
                <c:ptCount val="4"/>
                <c:pt idx="0">
                  <c:v>0.47</c:v>
                </c:pt>
                <c:pt idx="1">
                  <c:v>0.42299999999999999</c:v>
                </c:pt>
                <c:pt idx="2">
                  <c:v>0.433</c:v>
                </c:pt>
                <c:pt idx="3">
                  <c:v>0.54600000000000004</c:v>
                </c:pt>
              </c:numCache>
            </c:numRef>
          </c:val>
          <c:extLst xmlns:c16r2="http://schemas.microsoft.com/office/drawing/2015/06/chart">
            <c:ext xmlns:c16="http://schemas.microsoft.com/office/drawing/2014/chart" uri="{C3380CC4-5D6E-409C-BE32-E72D297353CC}">
              <c16:uniqueId val="{00000004-905D-46AE-94E1-648B2223863E}"/>
            </c:ext>
          </c:extLst>
        </c:ser>
        <c:ser>
          <c:idx val="5"/>
          <c:order val="5"/>
          <c:tx>
            <c:strRef>
              <c:f>'P33, P34'!$B$8</c:f>
              <c:strCache>
                <c:ptCount val="1"/>
                <c:pt idx="0">
                  <c:v>Muy Bueno</c:v>
                </c:pt>
              </c:strCache>
            </c:strRef>
          </c:tx>
          <c:spPr>
            <a:solidFill>
              <a:srgbClr val="548235"/>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'P33, P34'!$C$2:$F$2</c:f>
              <c:strCache>
                <c:ptCount val="4"/>
                <c:pt idx="0">
                  <c:v>Total</c:v>
                </c:pt>
                <c:pt idx="1">
                  <c:v>Millennials</c:v>
                </c:pt>
                <c:pt idx="2">
                  <c:v>Generación X</c:v>
                </c:pt>
                <c:pt idx="3">
                  <c:v>Baby Boomers</c:v>
                </c:pt>
              </c:strCache>
            </c:strRef>
          </c:cat>
          <c:val>
            <c:numRef>
              <c:f>'P33, P34'!$C$8:$F$8</c:f>
              <c:numCache>
                <c:formatCode>0%</c:formatCode>
                <c:ptCount val="4"/>
                <c:pt idx="0">
                  <c:v>0.14099999999999999</c:v>
                </c:pt>
                <c:pt idx="1">
                  <c:v>0.14199999999999999</c:v>
                </c:pt>
                <c:pt idx="2">
                  <c:v>0.123</c:v>
                </c:pt>
                <c:pt idx="3">
                  <c:v>0.157</c:v>
                </c:pt>
              </c:numCache>
            </c:numRef>
          </c:val>
          <c:extLst xmlns:c16r2="http://schemas.microsoft.com/office/drawing/2015/06/chart">
            <c:ext xmlns:c16="http://schemas.microsoft.com/office/drawing/2014/chart" uri="{C3380CC4-5D6E-409C-BE32-E72D297353CC}">
              <c16:uniqueId val="{00000005-905D-46AE-94E1-648B2223863E}"/>
            </c:ext>
          </c:extLst>
        </c:ser>
        <c:dLbls>
          <c:showLegendKey val="0"/>
          <c:showVal val="0"/>
          <c:showCatName val="0"/>
          <c:showSerName val="0"/>
          <c:showPercent val="0"/>
          <c:showBubbleSize val="0"/>
        </c:dLbls>
        <c:gapWidth val="150"/>
        <c:overlap val="100"/>
        <c:axId val="188426496"/>
        <c:axId val="188436480"/>
      </c:barChart>
      <c:catAx>
        <c:axId val="18842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UY"/>
          </a:p>
        </c:txPr>
        <c:crossAx val="188436480"/>
        <c:crosses val="autoZero"/>
        <c:auto val="1"/>
        <c:lblAlgn val="ctr"/>
        <c:lblOffset val="100"/>
        <c:noMultiLvlLbl val="0"/>
      </c:catAx>
      <c:valAx>
        <c:axId val="188436480"/>
        <c:scaling>
          <c:orientation val="minMax"/>
        </c:scaling>
        <c:delete val="1"/>
        <c:axPos val="l"/>
        <c:numFmt formatCode="0%" sourceLinked="1"/>
        <c:majorTickMark val="none"/>
        <c:minorTickMark val="none"/>
        <c:tickLblPos val="nextTo"/>
        <c:crossAx val="188426496"/>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chemeClr val="tx1"/>
          </a:solidFill>
        </a:defRPr>
      </a:pPr>
      <a:endParaRPr lang="es-UY"/>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bg1">
                <a:lumMod val="75000"/>
              </a:schemeClr>
            </a:solidFill>
            <a:ln>
              <a:noFill/>
            </a:ln>
            <a:effectLst/>
          </c:spPr>
          <c:invertIfNegative val="0"/>
          <c:dPt>
            <c:idx val="1"/>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5-54F1-4102-A561-F1B93651C421}"/>
              </c:ext>
            </c:extLst>
          </c:dPt>
          <c:dPt>
            <c:idx val="6"/>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6-54F1-4102-A561-F1B93651C421}"/>
              </c:ext>
            </c:extLst>
          </c:dPt>
          <c:dPt>
            <c:idx val="7"/>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7-54F1-4102-A561-F1B93651C421}"/>
              </c:ext>
            </c:extLst>
          </c:dPt>
          <c:dLbls>
            <c:dLbl>
              <c:idx val="1"/>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dLblPos val="outEnd"/>
              <c:showLegendKey val="0"/>
              <c:showVal val="1"/>
              <c:showCatName val="0"/>
              <c:showSerName val="0"/>
              <c:showPercent val="0"/>
              <c:showBubbleSize val="0"/>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UY"/>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'P15_COD, P15_AGR'!$M$3:$M$10</c:f>
              <c:strCache>
                <c:ptCount val="8"/>
                <c:pt idx="0">
                  <c:v>Ref. década o cohorte</c:v>
                </c:pt>
                <c:pt idx="1">
                  <c:v>Nombre generación</c:v>
                </c:pt>
                <c:pt idx="2">
                  <c:v>Ref. política y cultura</c:v>
                </c:pt>
                <c:pt idx="3">
                  <c:v>No tiene nombre</c:v>
                </c:pt>
                <c:pt idx="4">
                  <c:v>NS/NC</c:v>
                </c:pt>
                <c:pt idx="6">
                  <c:v>Generación X</c:v>
                </c:pt>
                <c:pt idx="7">
                  <c:v>Millennial</c:v>
                </c:pt>
              </c:strCache>
            </c:strRef>
          </c:cat>
          <c:val>
            <c:numRef>
              <c:f>'P15_COD, P15_AGR'!$N$3:$N$10</c:f>
              <c:numCache>
                <c:formatCode>0%</c:formatCode>
                <c:ptCount val="8"/>
                <c:pt idx="0">
                  <c:v>0.14799999999999999</c:v>
                </c:pt>
                <c:pt idx="1">
                  <c:v>0.13500000000000001</c:v>
                </c:pt>
                <c:pt idx="2">
                  <c:v>6.5000000000000002E-2</c:v>
                </c:pt>
                <c:pt idx="3">
                  <c:v>0.248</c:v>
                </c:pt>
                <c:pt idx="4">
                  <c:v>0.40300000000000002</c:v>
                </c:pt>
                <c:pt idx="6">
                  <c:v>0.113</c:v>
                </c:pt>
                <c:pt idx="7">
                  <c:v>1.7999999999999999E-2</c:v>
                </c:pt>
              </c:numCache>
            </c:numRef>
          </c:val>
          <c:extLst xmlns:c16r2="http://schemas.microsoft.com/office/drawing/2015/06/chart">
            <c:ext xmlns:c16="http://schemas.microsoft.com/office/drawing/2014/chart" uri="{C3380CC4-5D6E-409C-BE32-E72D297353CC}">
              <c16:uniqueId val="{00000000-54F1-4102-A561-F1B93651C421}"/>
            </c:ext>
          </c:extLst>
        </c:ser>
        <c:dLbls>
          <c:dLblPos val="outEnd"/>
          <c:showLegendKey val="0"/>
          <c:showVal val="1"/>
          <c:showCatName val="0"/>
          <c:showSerName val="0"/>
          <c:showPercent val="0"/>
          <c:showBubbleSize val="0"/>
        </c:dLbls>
        <c:gapWidth val="182"/>
        <c:axId val="190656512"/>
        <c:axId val="190658048"/>
      </c:barChart>
      <c:catAx>
        <c:axId val="1906565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UY"/>
          </a:p>
        </c:txPr>
        <c:crossAx val="190658048"/>
        <c:crosses val="autoZero"/>
        <c:auto val="1"/>
        <c:lblAlgn val="ctr"/>
        <c:lblOffset val="100"/>
        <c:noMultiLvlLbl val="0"/>
      </c:catAx>
      <c:valAx>
        <c:axId val="190658048"/>
        <c:scaling>
          <c:orientation val="minMax"/>
        </c:scaling>
        <c:delete val="1"/>
        <c:axPos val="t"/>
        <c:numFmt formatCode="0%" sourceLinked="1"/>
        <c:majorTickMark val="out"/>
        <c:minorTickMark val="none"/>
        <c:tickLblPos val="nextTo"/>
        <c:crossAx val="19065651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s-UY"/>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1-3E60-4484-B0B2-1DF88945E0EA}"/>
              </c:ext>
            </c:extLst>
          </c:dPt>
          <c:dPt>
            <c:idx val="1"/>
            <c:invertIfNegative val="0"/>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2-3E60-4484-B0B2-1DF88945E0EA}"/>
              </c:ext>
            </c:extLst>
          </c:dPt>
          <c:dPt>
            <c:idx val="2"/>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5-3E60-4484-B0B2-1DF88945E0EA}"/>
              </c:ext>
            </c:extLst>
          </c:dPt>
          <c:dPt>
            <c:idx val="3"/>
            <c:invertIfNegative val="0"/>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3-3E60-4484-B0B2-1DF88945E0EA}"/>
              </c:ext>
            </c:extLst>
          </c:dPt>
          <c:dPt>
            <c:idx val="4"/>
            <c:invertIfNegative val="0"/>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4-3E60-4484-B0B2-1DF88945E0EA}"/>
              </c:ext>
            </c:extLst>
          </c:dPt>
          <c:dPt>
            <c:idx val="6"/>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7-3E60-4484-B0B2-1DF88945E0EA}"/>
              </c:ext>
            </c:extLst>
          </c:dPt>
          <c:dPt>
            <c:idx val="7"/>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6-3E60-4484-B0B2-1DF88945E0EA}"/>
              </c:ext>
            </c:extLst>
          </c:dPt>
          <c:dLbls>
            <c:dLbl>
              <c:idx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dLblPos val="outEnd"/>
              <c:showLegendKey val="0"/>
              <c:showVal val="1"/>
              <c:showCatName val="0"/>
              <c:showSerName val="0"/>
              <c:showPercent val="0"/>
              <c:showBubbleSize val="0"/>
            </c:dLbl>
            <c:dLbl>
              <c:idx val="2"/>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dLblPos val="outEnd"/>
              <c:showLegendKey val="0"/>
              <c:showVal val="1"/>
              <c:showCatName val="0"/>
              <c:showSerName val="0"/>
              <c:showPercent val="0"/>
              <c:showBubbleSize val="0"/>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UY"/>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'P15_COD, P15_AGR'!$P$3:$P$10</c:f>
              <c:strCache>
                <c:ptCount val="8"/>
                <c:pt idx="0">
                  <c:v>Ref. década o cohorte</c:v>
                </c:pt>
                <c:pt idx="1">
                  <c:v>Ref. política y cultura</c:v>
                </c:pt>
                <c:pt idx="2">
                  <c:v>Nombre generación</c:v>
                </c:pt>
                <c:pt idx="3">
                  <c:v>No tiene nombre</c:v>
                </c:pt>
                <c:pt idx="4">
                  <c:v>NS/NC</c:v>
                </c:pt>
                <c:pt idx="6">
                  <c:v>Generación X</c:v>
                </c:pt>
                <c:pt idx="7">
                  <c:v>Baby-Boomers</c:v>
                </c:pt>
              </c:strCache>
            </c:strRef>
          </c:cat>
          <c:val>
            <c:numRef>
              <c:f>'P15_COD, P15_AGR'!$Q$3:$Q$10</c:f>
              <c:numCache>
                <c:formatCode>0%</c:formatCode>
                <c:ptCount val="8"/>
                <c:pt idx="0">
                  <c:v>0.22900000000000001</c:v>
                </c:pt>
                <c:pt idx="1">
                  <c:v>0.104</c:v>
                </c:pt>
                <c:pt idx="2">
                  <c:v>3.1E-2</c:v>
                </c:pt>
                <c:pt idx="3">
                  <c:v>0.35099999999999998</c:v>
                </c:pt>
                <c:pt idx="4">
                  <c:v>0.28499999999999998</c:v>
                </c:pt>
                <c:pt idx="6">
                  <c:v>1.7999999999999999E-2</c:v>
                </c:pt>
                <c:pt idx="7">
                  <c:v>1.0999999999999999E-2</c:v>
                </c:pt>
              </c:numCache>
            </c:numRef>
          </c:val>
          <c:extLst xmlns:c16r2="http://schemas.microsoft.com/office/drawing/2015/06/chart">
            <c:ext xmlns:c16="http://schemas.microsoft.com/office/drawing/2014/chart" uri="{C3380CC4-5D6E-409C-BE32-E72D297353CC}">
              <c16:uniqueId val="{00000000-3E60-4484-B0B2-1DF88945E0EA}"/>
            </c:ext>
          </c:extLst>
        </c:ser>
        <c:dLbls>
          <c:showLegendKey val="0"/>
          <c:showVal val="0"/>
          <c:showCatName val="0"/>
          <c:showSerName val="0"/>
          <c:showPercent val="0"/>
          <c:showBubbleSize val="0"/>
        </c:dLbls>
        <c:gapWidth val="182"/>
        <c:axId val="190705664"/>
        <c:axId val="190707200"/>
      </c:barChart>
      <c:catAx>
        <c:axId val="1907056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UY"/>
          </a:p>
        </c:txPr>
        <c:crossAx val="190707200"/>
        <c:crosses val="autoZero"/>
        <c:auto val="1"/>
        <c:lblAlgn val="ctr"/>
        <c:lblOffset val="100"/>
        <c:noMultiLvlLbl val="0"/>
      </c:catAx>
      <c:valAx>
        <c:axId val="190707200"/>
        <c:scaling>
          <c:orientation val="minMax"/>
          <c:max val="0.5"/>
        </c:scaling>
        <c:delete val="1"/>
        <c:axPos val="t"/>
        <c:numFmt formatCode="0%" sourceLinked="1"/>
        <c:majorTickMark val="out"/>
        <c:minorTickMark val="none"/>
        <c:tickLblPos val="nextTo"/>
        <c:crossAx val="19070566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s-UY"/>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AUTOMILLENNIAL!$B$3</c:f>
              <c:strCache>
                <c:ptCount val="1"/>
                <c:pt idx="0">
                  <c:v>Se identifica como Millennial</c:v>
                </c:pt>
              </c:strCache>
            </c:strRef>
          </c:tx>
          <c:spPr>
            <a:solidFill>
              <a:srgbClr val="6A69A8">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AUTOMILLENNIAL!$C$2:$L$2</c:f>
              <c:strCache>
                <c:ptCount val="10"/>
                <c:pt idx="0">
                  <c:v>Total</c:v>
                </c:pt>
                <c:pt idx="2">
                  <c:v>Hombre</c:v>
                </c:pt>
                <c:pt idx="3">
                  <c:v>Mujer</c:v>
                </c:pt>
                <c:pt idx="5">
                  <c:v>Centro-Sur</c:v>
                </c:pt>
                <c:pt idx="6">
                  <c:v>Sureste</c:v>
                </c:pt>
                <c:pt idx="7">
                  <c:v>Norte</c:v>
                </c:pt>
                <c:pt idx="8">
                  <c:v>Oeste</c:v>
                </c:pt>
                <c:pt idx="9">
                  <c:v>Área Metropolitana</c:v>
                </c:pt>
              </c:strCache>
            </c:strRef>
          </c:cat>
          <c:val>
            <c:numRef>
              <c:f>AUTOMILLENNIAL!$C$3:$L$3</c:f>
              <c:numCache>
                <c:formatCode>General</c:formatCode>
                <c:ptCount val="10"/>
                <c:pt idx="0" formatCode="0%">
                  <c:v>0.28499999999999998</c:v>
                </c:pt>
                <c:pt idx="2" formatCode="0%">
                  <c:v>0.311</c:v>
                </c:pt>
                <c:pt idx="3" formatCode="0%">
                  <c:v>0.26400000000000001</c:v>
                </c:pt>
                <c:pt idx="5" formatCode="0%">
                  <c:v>0.46100000000000002</c:v>
                </c:pt>
                <c:pt idx="6" formatCode="0%">
                  <c:v>0.42599999999999999</c:v>
                </c:pt>
                <c:pt idx="7" formatCode="0%">
                  <c:v>0.20899999999999999</c:v>
                </c:pt>
                <c:pt idx="8" formatCode="0%">
                  <c:v>0.11899999999999999</c:v>
                </c:pt>
                <c:pt idx="9" formatCode="0%">
                  <c:v>0.32400000000000001</c:v>
                </c:pt>
              </c:numCache>
            </c:numRef>
          </c:val>
          <c:extLst xmlns:c16r2="http://schemas.microsoft.com/office/drawing/2015/06/chart">
            <c:ext xmlns:c16="http://schemas.microsoft.com/office/drawing/2014/chart" uri="{C3380CC4-5D6E-409C-BE32-E72D297353CC}">
              <c16:uniqueId val="{00000000-448F-426F-AD41-320DA6823A3B}"/>
            </c:ext>
          </c:extLst>
        </c:ser>
        <c:ser>
          <c:idx val="1"/>
          <c:order val="1"/>
          <c:tx>
            <c:strRef>
              <c:f>AUTOMILLENNIAL!$B$4</c:f>
              <c:strCache>
                <c:ptCount val="1"/>
                <c:pt idx="0">
                  <c:v>No se identifica como Millennial</c:v>
                </c:pt>
              </c:strCache>
            </c:strRef>
          </c:tx>
          <c:spPr>
            <a:solidFill>
              <a:srgbClr val="FF7C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AUTOMILLENNIAL!$C$2:$L$2</c:f>
              <c:strCache>
                <c:ptCount val="10"/>
                <c:pt idx="0">
                  <c:v>Total</c:v>
                </c:pt>
                <c:pt idx="2">
                  <c:v>Hombre</c:v>
                </c:pt>
                <c:pt idx="3">
                  <c:v>Mujer</c:v>
                </c:pt>
                <c:pt idx="5">
                  <c:v>Centro-Sur</c:v>
                </c:pt>
                <c:pt idx="6">
                  <c:v>Sureste</c:v>
                </c:pt>
                <c:pt idx="7">
                  <c:v>Norte</c:v>
                </c:pt>
                <c:pt idx="8">
                  <c:v>Oeste</c:v>
                </c:pt>
                <c:pt idx="9">
                  <c:v>Área Metropolitana</c:v>
                </c:pt>
              </c:strCache>
            </c:strRef>
          </c:cat>
          <c:val>
            <c:numRef>
              <c:f>AUTOMILLENNIAL!$C$4:$L$4</c:f>
              <c:numCache>
                <c:formatCode>General</c:formatCode>
                <c:ptCount val="10"/>
                <c:pt idx="0" formatCode="0%">
                  <c:v>0.71499999999999997</c:v>
                </c:pt>
                <c:pt idx="2" formatCode="0%">
                  <c:v>0.68899999999999995</c:v>
                </c:pt>
                <c:pt idx="3" formatCode="0%">
                  <c:v>0.73599999999999999</c:v>
                </c:pt>
                <c:pt idx="5" formatCode="0%">
                  <c:v>0.53900000000000003</c:v>
                </c:pt>
                <c:pt idx="6" formatCode="0%">
                  <c:v>0.57399999999999995</c:v>
                </c:pt>
                <c:pt idx="7" formatCode="0%">
                  <c:v>0.79100000000000004</c:v>
                </c:pt>
                <c:pt idx="8" formatCode="0%">
                  <c:v>0.88100000000000001</c:v>
                </c:pt>
                <c:pt idx="9" formatCode="0%">
                  <c:v>0.67600000000000005</c:v>
                </c:pt>
              </c:numCache>
            </c:numRef>
          </c:val>
          <c:extLst xmlns:c16r2="http://schemas.microsoft.com/office/drawing/2015/06/chart">
            <c:ext xmlns:c16="http://schemas.microsoft.com/office/drawing/2014/chart" uri="{C3380CC4-5D6E-409C-BE32-E72D297353CC}">
              <c16:uniqueId val="{00000001-448F-426F-AD41-320DA6823A3B}"/>
            </c:ext>
          </c:extLst>
        </c:ser>
        <c:dLbls>
          <c:dLblPos val="ctr"/>
          <c:showLegendKey val="0"/>
          <c:showVal val="1"/>
          <c:showCatName val="0"/>
          <c:showSerName val="0"/>
          <c:showPercent val="0"/>
          <c:showBubbleSize val="0"/>
        </c:dLbls>
        <c:gapWidth val="150"/>
        <c:overlap val="100"/>
        <c:axId val="134099712"/>
        <c:axId val="134101248"/>
      </c:barChart>
      <c:catAx>
        <c:axId val="134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s-UY"/>
          </a:p>
        </c:txPr>
        <c:crossAx val="134101248"/>
        <c:crosses val="autoZero"/>
        <c:auto val="1"/>
        <c:lblAlgn val="ctr"/>
        <c:lblOffset val="100"/>
        <c:noMultiLvlLbl val="0"/>
      </c:catAx>
      <c:valAx>
        <c:axId val="134101248"/>
        <c:scaling>
          <c:orientation val="minMax"/>
        </c:scaling>
        <c:delete val="1"/>
        <c:axPos val="l"/>
        <c:numFmt formatCode="0%" sourceLinked="1"/>
        <c:majorTickMark val="none"/>
        <c:minorTickMark val="none"/>
        <c:tickLblPos val="nextTo"/>
        <c:crossAx val="134099712"/>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s-UY"/>
        </a:p>
      </c:txPr>
    </c:legend>
    <c:plotVisOnly val="1"/>
    <c:dispBlanksAs val="gap"/>
    <c:showDLblsOverMax val="0"/>
  </c:chart>
  <c:spPr>
    <a:noFill/>
    <a:ln w="9525" cap="flat" cmpd="sng" algn="ctr">
      <a:noFill/>
      <a:round/>
    </a:ln>
    <a:effectLst/>
  </c:spPr>
  <c:txPr>
    <a:bodyPr/>
    <a:lstStyle/>
    <a:p>
      <a:pPr>
        <a:defRPr/>
      </a:pPr>
      <a:endParaRPr lang="es-UY"/>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'P33, P34'!$B$9</c:f>
              <c:strCache>
                <c:ptCount val="1"/>
                <c:pt idx="0">
                  <c:v>NS/NC</c:v>
                </c:pt>
              </c:strCache>
            </c:strRef>
          </c:tx>
          <c:spPr>
            <a:solidFill>
              <a:srgbClr val="D9D9D9"/>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'P33, P34'!$C$2:$F$2</c:f>
              <c:strCache>
                <c:ptCount val="4"/>
                <c:pt idx="0">
                  <c:v>Total</c:v>
                </c:pt>
                <c:pt idx="1">
                  <c:v>Millennials</c:v>
                </c:pt>
                <c:pt idx="2">
                  <c:v>Generación X</c:v>
                </c:pt>
                <c:pt idx="3">
                  <c:v>Baby Boomers</c:v>
                </c:pt>
              </c:strCache>
            </c:strRef>
          </c:cat>
          <c:val>
            <c:numRef>
              <c:f>'P33, P34'!$C$9:$F$9</c:f>
              <c:numCache>
                <c:formatCode>0%</c:formatCode>
                <c:ptCount val="4"/>
                <c:pt idx="0">
                  <c:v>8.0000000000000002E-3</c:v>
                </c:pt>
                <c:pt idx="1">
                  <c:v>0.02</c:v>
                </c:pt>
                <c:pt idx="2">
                  <c:v>7.0000000000000001E-3</c:v>
                </c:pt>
              </c:numCache>
            </c:numRef>
          </c:val>
          <c:extLst xmlns:c16r2="http://schemas.microsoft.com/office/drawing/2015/06/chart">
            <c:ext xmlns:c16="http://schemas.microsoft.com/office/drawing/2014/chart" uri="{C3380CC4-5D6E-409C-BE32-E72D297353CC}">
              <c16:uniqueId val="{00000000-821D-40AB-B79B-37BAABD33AB3}"/>
            </c:ext>
          </c:extLst>
        </c:ser>
        <c:ser>
          <c:idx val="1"/>
          <c:order val="1"/>
          <c:tx>
            <c:strRef>
              <c:f>'P33, P34'!$B$10</c:f>
              <c:strCache>
                <c:ptCount val="1"/>
                <c:pt idx="0">
                  <c:v>Muy Malo</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'P33, P34'!$C$2:$F$2</c:f>
              <c:strCache>
                <c:ptCount val="4"/>
                <c:pt idx="0">
                  <c:v>Total</c:v>
                </c:pt>
                <c:pt idx="1">
                  <c:v>Millennials</c:v>
                </c:pt>
                <c:pt idx="2">
                  <c:v>Generación X</c:v>
                </c:pt>
                <c:pt idx="3">
                  <c:v>Baby Boomers</c:v>
                </c:pt>
              </c:strCache>
            </c:strRef>
          </c:cat>
          <c:val>
            <c:numRef>
              <c:f>'P33, P34'!$C$10:$F$10</c:f>
              <c:numCache>
                <c:formatCode>0%</c:formatCode>
                <c:ptCount val="4"/>
                <c:pt idx="0">
                  <c:v>7.0000000000000001E-3</c:v>
                </c:pt>
                <c:pt idx="1">
                  <c:v>7.0000000000000001E-3</c:v>
                </c:pt>
                <c:pt idx="2">
                  <c:v>0.01</c:v>
                </c:pt>
              </c:numCache>
            </c:numRef>
          </c:val>
          <c:extLst xmlns:c16r2="http://schemas.microsoft.com/office/drawing/2015/06/chart">
            <c:ext xmlns:c16="http://schemas.microsoft.com/office/drawing/2014/chart" uri="{C3380CC4-5D6E-409C-BE32-E72D297353CC}">
              <c16:uniqueId val="{00000001-821D-40AB-B79B-37BAABD33AB3}"/>
            </c:ext>
          </c:extLst>
        </c:ser>
        <c:ser>
          <c:idx val="2"/>
          <c:order val="2"/>
          <c:tx>
            <c:strRef>
              <c:f>'P33, P34'!$B$11</c:f>
              <c:strCache>
                <c:ptCount val="1"/>
                <c:pt idx="0">
                  <c:v>Malo</c:v>
                </c:pt>
              </c:strCache>
            </c:strRef>
          </c:tx>
          <c:spPr>
            <a:solidFill>
              <a:srgbClr val="ED7D3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'P33, P34'!$C$2:$F$2</c:f>
              <c:strCache>
                <c:ptCount val="4"/>
                <c:pt idx="0">
                  <c:v>Total</c:v>
                </c:pt>
                <c:pt idx="1">
                  <c:v>Millennials</c:v>
                </c:pt>
                <c:pt idx="2">
                  <c:v>Generación X</c:v>
                </c:pt>
                <c:pt idx="3">
                  <c:v>Baby Boomers</c:v>
                </c:pt>
              </c:strCache>
            </c:strRef>
          </c:cat>
          <c:val>
            <c:numRef>
              <c:f>'P33, P34'!$C$11:$F$11</c:f>
              <c:numCache>
                <c:formatCode>0%</c:formatCode>
                <c:ptCount val="4"/>
                <c:pt idx="0">
                  <c:v>2.1000000000000001E-2</c:v>
                </c:pt>
                <c:pt idx="1">
                  <c:v>6.6000000000000003E-2</c:v>
                </c:pt>
                <c:pt idx="2">
                  <c:v>8.0000000000000002E-3</c:v>
                </c:pt>
              </c:numCache>
            </c:numRef>
          </c:val>
          <c:extLst xmlns:c16r2="http://schemas.microsoft.com/office/drawing/2015/06/chart">
            <c:ext xmlns:c16="http://schemas.microsoft.com/office/drawing/2014/chart" uri="{C3380CC4-5D6E-409C-BE32-E72D297353CC}">
              <c16:uniqueId val="{00000002-821D-40AB-B79B-37BAABD33AB3}"/>
            </c:ext>
          </c:extLst>
        </c:ser>
        <c:ser>
          <c:idx val="3"/>
          <c:order val="3"/>
          <c:tx>
            <c:strRef>
              <c:f>'P33, P34'!$B$12</c:f>
              <c:strCache>
                <c:ptCount val="1"/>
                <c:pt idx="0">
                  <c:v>Regular</c:v>
                </c:pt>
              </c:strCache>
            </c:strRef>
          </c:tx>
          <c:spPr>
            <a:solidFill>
              <a:srgbClr val="FFD966"/>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'P33, P34'!$C$2:$F$2</c:f>
              <c:strCache>
                <c:ptCount val="4"/>
                <c:pt idx="0">
                  <c:v>Total</c:v>
                </c:pt>
                <c:pt idx="1">
                  <c:v>Millennials</c:v>
                </c:pt>
                <c:pt idx="2">
                  <c:v>Generación X</c:v>
                </c:pt>
                <c:pt idx="3">
                  <c:v>Baby Boomers</c:v>
                </c:pt>
              </c:strCache>
            </c:strRef>
          </c:cat>
          <c:val>
            <c:numRef>
              <c:f>'P33, P34'!$C$12:$F$12</c:f>
              <c:numCache>
                <c:formatCode>0%</c:formatCode>
                <c:ptCount val="4"/>
                <c:pt idx="0">
                  <c:v>0.11799999999999999</c:v>
                </c:pt>
                <c:pt idx="1">
                  <c:v>0.16700000000000001</c:v>
                </c:pt>
                <c:pt idx="2">
                  <c:v>0.11700000000000001</c:v>
                </c:pt>
                <c:pt idx="3">
                  <c:v>0.08</c:v>
                </c:pt>
              </c:numCache>
            </c:numRef>
          </c:val>
          <c:extLst xmlns:c16r2="http://schemas.microsoft.com/office/drawing/2015/06/chart">
            <c:ext xmlns:c16="http://schemas.microsoft.com/office/drawing/2014/chart" uri="{C3380CC4-5D6E-409C-BE32-E72D297353CC}">
              <c16:uniqueId val="{00000003-821D-40AB-B79B-37BAABD33AB3}"/>
            </c:ext>
          </c:extLst>
        </c:ser>
        <c:ser>
          <c:idx val="4"/>
          <c:order val="4"/>
          <c:tx>
            <c:strRef>
              <c:f>'P33, P34'!$B$13</c:f>
              <c:strCache>
                <c:ptCount val="1"/>
                <c:pt idx="0">
                  <c:v>Bueno</c:v>
                </c:pt>
              </c:strCache>
            </c:strRef>
          </c:tx>
          <c:spPr>
            <a:solidFill>
              <a:srgbClr val="A9D18E"/>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'P33, P34'!$C$2:$F$2</c:f>
              <c:strCache>
                <c:ptCount val="4"/>
                <c:pt idx="0">
                  <c:v>Total</c:v>
                </c:pt>
                <c:pt idx="1">
                  <c:v>Millennials</c:v>
                </c:pt>
                <c:pt idx="2">
                  <c:v>Generación X</c:v>
                </c:pt>
                <c:pt idx="3">
                  <c:v>Baby Boomers</c:v>
                </c:pt>
              </c:strCache>
            </c:strRef>
          </c:cat>
          <c:val>
            <c:numRef>
              <c:f>'P33, P34'!$C$13:$F$13</c:f>
              <c:numCache>
                <c:formatCode>0%</c:formatCode>
                <c:ptCount val="4"/>
                <c:pt idx="0">
                  <c:v>0.53500000000000003</c:v>
                </c:pt>
                <c:pt idx="1">
                  <c:v>0.48299999999999998</c:v>
                </c:pt>
                <c:pt idx="2">
                  <c:v>0.57399999999999995</c:v>
                </c:pt>
                <c:pt idx="3">
                  <c:v>0.53600000000000003</c:v>
                </c:pt>
              </c:numCache>
            </c:numRef>
          </c:val>
          <c:extLst xmlns:c16r2="http://schemas.microsoft.com/office/drawing/2015/06/chart">
            <c:ext xmlns:c16="http://schemas.microsoft.com/office/drawing/2014/chart" uri="{C3380CC4-5D6E-409C-BE32-E72D297353CC}">
              <c16:uniqueId val="{00000004-821D-40AB-B79B-37BAABD33AB3}"/>
            </c:ext>
          </c:extLst>
        </c:ser>
        <c:ser>
          <c:idx val="5"/>
          <c:order val="5"/>
          <c:tx>
            <c:strRef>
              <c:f>'P33, P34'!$B$14</c:f>
              <c:strCache>
                <c:ptCount val="1"/>
                <c:pt idx="0">
                  <c:v>Muy Bueno</c:v>
                </c:pt>
              </c:strCache>
            </c:strRef>
          </c:tx>
          <c:spPr>
            <a:solidFill>
              <a:srgbClr val="548235"/>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'P33, P34'!$C$2:$F$2</c:f>
              <c:strCache>
                <c:ptCount val="4"/>
                <c:pt idx="0">
                  <c:v>Total</c:v>
                </c:pt>
                <c:pt idx="1">
                  <c:v>Millennials</c:v>
                </c:pt>
                <c:pt idx="2">
                  <c:v>Generación X</c:v>
                </c:pt>
                <c:pt idx="3">
                  <c:v>Baby Boomers</c:v>
                </c:pt>
              </c:strCache>
            </c:strRef>
          </c:cat>
          <c:val>
            <c:numRef>
              <c:f>'P33, P34'!$C$14:$F$14</c:f>
              <c:numCache>
                <c:formatCode>0%</c:formatCode>
                <c:ptCount val="4"/>
                <c:pt idx="0">
                  <c:v>0.311</c:v>
                </c:pt>
                <c:pt idx="1">
                  <c:v>0.25700000000000001</c:v>
                </c:pt>
                <c:pt idx="2">
                  <c:v>0.28299999999999997</c:v>
                </c:pt>
                <c:pt idx="3">
                  <c:v>0.38100000000000001</c:v>
                </c:pt>
              </c:numCache>
            </c:numRef>
          </c:val>
          <c:extLst xmlns:c16r2="http://schemas.microsoft.com/office/drawing/2015/06/chart">
            <c:ext xmlns:c16="http://schemas.microsoft.com/office/drawing/2014/chart" uri="{C3380CC4-5D6E-409C-BE32-E72D297353CC}">
              <c16:uniqueId val="{00000005-821D-40AB-B79B-37BAABD33AB3}"/>
            </c:ext>
          </c:extLst>
        </c:ser>
        <c:dLbls>
          <c:showLegendKey val="0"/>
          <c:showVal val="0"/>
          <c:showCatName val="0"/>
          <c:showSerName val="0"/>
          <c:showPercent val="0"/>
          <c:showBubbleSize val="0"/>
        </c:dLbls>
        <c:gapWidth val="150"/>
        <c:overlap val="100"/>
        <c:axId val="188977536"/>
        <c:axId val="188979072"/>
      </c:barChart>
      <c:catAx>
        <c:axId val="18897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UY"/>
          </a:p>
        </c:txPr>
        <c:crossAx val="188979072"/>
        <c:crosses val="autoZero"/>
        <c:auto val="1"/>
        <c:lblAlgn val="ctr"/>
        <c:lblOffset val="100"/>
        <c:noMultiLvlLbl val="0"/>
      </c:catAx>
      <c:valAx>
        <c:axId val="188979072"/>
        <c:scaling>
          <c:orientation val="minMax"/>
        </c:scaling>
        <c:delete val="1"/>
        <c:axPos val="l"/>
        <c:numFmt formatCode="0%" sourceLinked="1"/>
        <c:majorTickMark val="none"/>
        <c:minorTickMark val="none"/>
        <c:tickLblPos val="nextTo"/>
        <c:crossAx val="18897753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UY"/>
        </a:p>
      </c:txPr>
    </c:legend>
    <c:plotVisOnly val="1"/>
    <c:dispBlanksAs val="gap"/>
    <c:showDLblsOverMax val="0"/>
  </c:chart>
  <c:spPr>
    <a:noFill/>
    <a:ln>
      <a:noFill/>
    </a:ln>
    <a:effectLst/>
  </c:spPr>
  <c:txPr>
    <a:bodyPr/>
    <a:lstStyle/>
    <a:p>
      <a:pPr>
        <a:defRPr sz="1200" b="1">
          <a:solidFill>
            <a:schemeClr val="tx1"/>
          </a:solidFill>
        </a:defRPr>
      </a:pPr>
      <a:endParaRPr lang="es-UY"/>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'P35, P36'!$B$3</c:f>
              <c:strCache>
                <c:ptCount val="1"/>
                <c:pt idx="0">
                  <c:v>NS/NC</c:v>
                </c:pt>
              </c:strCache>
            </c:strRef>
          </c:tx>
          <c:spPr>
            <a:solidFill>
              <a:srgbClr val="D9D9D9"/>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'P35, P36'!$C$1:$F$2</c:f>
              <c:strCache>
                <c:ptCount val="4"/>
                <c:pt idx="0">
                  <c:v>Total</c:v>
                </c:pt>
                <c:pt idx="1">
                  <c:v>Millennials</c:v>
                </c:pt>
                <c:pt idx="2">
                  <c:v>Generación X</c:v>
                </c:pt>
                <c:pt idx="3">
                  <c:v>Baby Boomers</c:v>
                </c:pt>
              </c:strCache>
            </c:strRef>
          </c:cat>
          <c:val>
            <c:numRef>
              <c:f>'P35, P36'!$C$3:$F$3</c:f>
              <c:numCache>
                <c:formatCode>0%</c:formatCode>
                <c:ptCount val="4"/>
                <c:pt idx="0">
                  <c:v>4.5999999999999999E-2</c:v>
                </c:pt>
                <c:pt idx="1">
                  <c:v>5.2999999999999999E-2</c:v>
                </c:pt>
                <c:pt idx="2">
                  <c:v>5.0999999999999997E-2</c:v>
                </c:pt>
                <c:pt idx="3">
                  <c:v>3.3000000000000002E-2</c:v>
                </c:pt>
              </c:numCache>
            </c:numRef>
          </c:val>
          <c:extLst xmlns:c16r2="http://schemas.microsoft.com/office/drawing/2015/06/chart">
            <c:ext xmlns:c16="http://schemas.microsoft.com/office/drawing/2014/chart" uri="{C3380CC4-5D6E-409C-BE32-E72D297353CC}">
              <c16:uniqueId val="{00000000-5FCD-4537-8487-2E18C6B7C225}"/>
            </c:ext>
          </c:extLst>
        </c:ser>
        <c:ser>
          <c:idx val="1"/>
          <c:order val="1"/>
          <c:tx>
            <c:strRef>
              <c:f>'P35, P36'!$B$4</c:f>
              <c:strCache>
                <c:ptCount val="1"/>
                <c:pt idx="0">
                  <c:v>Muy Negativamente</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'P35, P36'!$C$1:$F$2</c:f>
              <c:strCache>
                <c:ptCount val="4"/>
                <c:pt idx="0">
                  <c:v>Total</c:v>
                </c:pt>
                <c:pt idx="1">
                  <c:v>Millennials</c:v>
                </c:pt>
                <c:pt idx="2">
                  <c:v>Generación X</c:v>
                </c:pt>
                <c:pt idx="3">
                  <c:v>Baby Boomers</c:v>
                </c:pt>
              </c:strCache>
            </c:strRef>
          </c:cat>
          <c:val>
            <c:numRef>
              <c:f>'P35, P36'!$C$4:$F$4</c:f>
              <c:numCache>
                <c:formatCode>0%</c:formatCode>
                <c:ptCount val="4"/>
                <c:pt idx="0">
                  <c:v>0.02</c:v>
                </c:pt>
                <c:pt idx="1">
                  <c:v>2.5999999999999999E-2</c:v>
                </c:pt>
                <c:pt idx="2">
                  <c:v>1.7999999999999999E-2</c:v>
                </c:pt>
                <c:pt idx="3">
                  <c:v>1.7000000000000001E-2</c:v>
                </c:pt>
              </c:numCache>
            </c:numRef>
          </c:val>
          <c:extLst xmlns:c16r2="http://schemas.microsoft.com/office/drawing/2015/06/chart">
            <c:ext xmlns:c16="http://schemas.microsoft.com/office/drawing/2014/chart" uri="{C3380CC4-5D6E-409C-BE32-E72D297353CC}">
              <c16:uniqueId val="{00000001-5FCD-4537-8487-2E18C6B7C225}"/>
            </c:ext>
          </c:extLst>
        </c:ser>
        <c:ser>
          <c:idx val="2"/>
          <c:order val="2"/>
          <c:tx>
            <c:strRef>
              <c:f>'P35, P36'!$B$5</c:f>
              <c:strCache>
                <c:ptCount val="1"/>
                <c:pt idx="0">
                  <c:v>Negativamente</c:v>
                </c:pt>
              </c:strCache>
            </c:strRef>
          </c:tx>
          <c:spPr>
            <a:solidFill>
              <a:srgbClr val="ED7D3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'P35, P36'!$C$1:$F$2</c:f>
              <c:strCache>
                <c:ptCount val="4"/>
                <c:pt idx="0">
                  <c:v>Total</c:v>
                </c:pt>
                <c:pt idx="1">
                  <c:v>Millennials</c:v>
                </c:pt>
                <c:pt idx="2">
                  <c:v>Generación X</c:v>
                </c:pt>
                <c:pt idx="3">
                  <c:v>Baby Boomers</c:v>
                </c:pt>
              </c:strCache>
            </c:strRef>
          </c:cat>
          <c:val>
            <c:numRef>
              <c:f>'P35, P36'!$C$5:$F$5</c:f>
              <c:numCache>
                <c:formatCode>0%</c:formatCode>
                <c:ptCount val="4"/>
                <c:pt idx="0">
                  <c:v>0.26900000000000002</c:v>
                </c:pt>
                <c:pt idx="1">
                  <c:v>0.32600000000000001</c:v>
                </c:pt>
                <c:pt idx="2">
                  <c:v>0.27300000000000002</c:v>
                </c:pt>
                <c:pt idx="3">
                  <c:v>0.21299999999999999</c:v>
                </c:pt>
              </c:numCache>
            </c:numRef>
          </c:val>
          <c:extLst xmlns:c16r2="http://schemas.microsoft.com/office/drawing/2015/06/chart">
            <c:ext xmlns:c16="http://schemas.microsoft.com/office/drawing/2014/chart" uri="{C3380CC4-5D6E-409C-BE32-E72D297353CC}">
              <c16:uniqueId val="{00000002-5FCD-4537-8487-2E18C6B7C225}"/>
            </c:ext>
          </c:extLst>
        </c:ser>
        <c:ser>
          <c:idx val="3"/>
          <c:order val="3"/>
          <c:tx>
            <c:strRef>
              <c:f>'P35, P36'!$B$6</c:f>
              <c:strCache>
                <c:ptCount val="1"/>
                <c:pt idx="0">
                  <c:v>No incide</c:v>
                </c:pt>
              </c:strCache>
            </c:strRef>
          </c:tx>
          <c:spPr>
            <a:solidFill>
              <a:srgbClr val="FFD966"/>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'P35, P36'!$C$1:$F$2</c:f>
              <c:strCache>
                <c:ptCount val="4"/>
                <c:pt idx="0">
                  <c:v>Total</c:v>
                </c:pt>
                <c:pt idx="1">
                  <c:v>Millennials</c:v>
                </c:pt>
                <c:pt idx="2">
                  <c:v>Generación X</c:v>
                </c:pt>
                <c:pt idx="3">
                  <c:v>Baby Boomers</c:v>
                </c:pt>
              </c:strCache>
            </c:strRef>
          </c:cat>
          <c:val>
            <c:numRef>
              <c:f>'P35, P36'!$C$6:$F$6</c:f>
              <c:numCache>
                <c:formatCode>0%</c:formatCode>
                <c:ptCount val="4"/>
                <c:pt idx="0">
                  <c:v>0.222</c:v>
                </c:pt>
                <c:pt idx="1">
                  <c:v>0.16600000000000001</c:v>
                </c:pt>
                <c:pt idx="2">
                  <c:v>0.24399999999999999</c:v>
                </c:pt>
                <c:pt idx="3">
                  <c:v>0.23699999999999999</c:v>
                </c:pt>
              </c:numCache>
            </c:numRef>
          </c:val>
          <c:extLst xmlns:c16r2="http://schemas.microsoft.com/office/drawing/2015/06/chart">
            <c:ext xmlns:c16="http://schemas.microsoft.com/office/drawing/2014/chart" uri="{C3380CC4-5D6E-409C-BE32-E72D297353CC}">
              <c16:uniqueId val="{00000003-5FCD-4537-8487-2E18C6B7C225}"/>
            </c:ext>
          </c:extLst>
        </c:ser>
        <c:ser>
          <c:idx val="4"/>
          <c:order val="4"/>
          <c:tx>
            <c:strRef>
              <c:f>'P35, P36'!$B$7</c:f>
              <c:strCache>
                <c:ptCount val="1"/>
                <c:pt idx="0">
                  <c:v>Positivamente</c:v>
                </c:pt>
              </c:strCache>
            </c:strRef>
          </c:tx>
          <c:spPr>
            <a:solidFill>
              <a:srgbClr val="A9D18E"/>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'P35, P36'!$C$1:$F$2</c:f>
              <c:strCache>
                <c:ptCount val="4"/>
                <c:pt idx="0">
                  <c:v>Total</c:v>
                </c:pt>
                <c:pt idx="1">
                  <c:v>Millennials</c:v>
                </c:pt>
                <c:pt idx="2">
                  <c:v>Generación X</c:v>
                </c:pt>
                <c:pt idx="3">
                  <c:v>Baby Boomers</c:v>
                </c:pt>
              </c:strCache>
            </c:strRef>
          </c:cat>
          <c:val>
            <c:numRef>
              <c:f>'P35, P36'!$C$7:$F$7</c:f>
              <c:numCache>
                <c:formatCode>0%</c:formatCode>
                <c:ptCount val="4"/>
                <c:pt idx="0">
                  <c:v>0.36299999999999999</c:v>
                </c:pt>
                <c:pt idx="1">
                  <c:v>0.35899999999999999</c:v>
                </c:pt>
                <c:pt idx="2">
                  <c:v>0.35499999999999998</c:v>
                </c:pt>
                <c:pt idx="3">
                  <c:v>0.38100000000000001</c:v>
                </c:pt>
              </c:numCache>
            </c:numRef>
          </c:val>
          <c:extLst xmlns:c16r2="http://schemas.microsoft.com/office/drawing/2015/06/chart">
            <c:ext xmlns:c16="http://schemas.microsoft.com/office/drawing/2014/chart" uri="{C3380CC4-5D6E-409C-BE32-E72D297353CC}">
              <c16:uniqueId val="{00000004-5FCD-4537-8487-2E18C6B7C225}"/>
            </c:ext>
          </c:extLst>
        </c:ser>
        <c:ser>
          <c:idx val="5"/>
          <c:order val="5"/>
          <c:tx>
            <c:strRef>
              <c:f>'P35, P36'!$B$8</c:f>
              <c:strCache>
                <c:ptCount val="1"/>
                <c:pt idx="0">
                  <c:v>Muy positivamente</c:v>
                </c:pt>
              </c:strCache>
            </c:strRef>
          </c:tx>
          <c:spPr>
            <a:solidFill>
              <a:srgbClr val="548235"/>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'P35, P36'!$C$1:$F$2</c:f>
              <c:strCache>
                <c:ptCount val="4"/>
                <c:pt idx="0">
                  <c:v>Total</c:v>
                </c:pt>
                <c:pt idx="1">
                  <c:v>Millennials</c:v>
                </c:pt>
                <c:pt idx="2">
                  <c:v>Generación X</c:v>
                </c:pt>
                <c:pt idx="3">
                  <c:v>Baby Boomers</c:v>
                </c:pt>
              </c:strCache>
            </c:strRef>
          </c:cat>
          <c:val>
            <c:numRef>
              <c:f>'P35, P36'!$C$8:$F$8</c:f>
              <c:numCache>
                <c:formatCode>0%</c:formatCode>
                <c:ptCount val="4"/>
                <c:pt idx="0">
                  <c:v>7.9000000000000001E-2</c:v>
                </c:pt>
                <c:pt idx="1">
                  <c:v>7.0000000000000007E-2</c:v>
                </c:pt>
                <c:pt idx="2">
                  <c:v>0.06</c:v>
                </c:pt>
                <c:pt idx="3">
                  <c:v>0.11899999999999999</c:v>
                </c:pt>
              </c:numCache>
            </c:numRef>
          </c:val>
          <c:extLst xmlns:c16r2="http://schemas.microsoft.com/office/drawing/2015/06/chart">
            <c:ext xmlns:c16="http://schemas.microsoft.com/office/drawing/2014/chart" uri="{C3380CC4-5D6E-409C-BE32-E72D297353CC}">
              <c16:uniqueId val="{00000005-5FCD-4537-8487-2E18C6B7C225}"/>
            </c:ext>
          </c:extLst>
        </c:ser>
        <c:dLbls>
          <c:showLegendKey val="0"/>
          <c:showVal val="0"/>
          <c:showCatName val="0"/>
          <c:showSerName val="0"/>
          <c:showPercent val="0"/>
          <c:showBubbleSize val="0"/>
        </c:dLbls>
        <c:gapWidth val="150"/>
        <c:overlap val="100"/>
        <c:axId val="187651200"/>
        <c:axId val="187652736"/>
      </c:barChart>
      <c:catAx>
        <c:axId val="187651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UY"/>
          </a:p>
        </c:txPr>
        <c:crossAx val="187652736"/>
        <c:crosses val="autoZero"/>
        <c:auto val="1"/>
        <c:lblAlgn val="ctr"/>
        <c:lblOffset val="100"/>
        <c:noMultiLvlLbl val="0"/>
      </c:catAx>
      <c:valAx>
        <c:axId val="187652736"/>
        <c:scaling>
          <c:orientation val="minMax"/>
        </c:scaling>
        <c:delete val="1"/>
        <c:axPos val="l"/>
        <c:numFmt formatCode="0%" sourceLinked="1"/>
        <c:majorTickMark val="none"/>
        <c:minorTickMark val="none"/>
        <c:tickLblPos val="nextTo"/>
        <c:crossAx val="187651200"/>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chemeClr val="tx1"/>
          </a:solidFill>
        </a:defRPr>
      </a:pPr>
      <a:endParaRPr lang="es-UY"/>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'P35, P36'!$B$9</c:f>
              <c:strCache>
                <c:ptCount val="1"/>
                <c:pt idx="0">
                  <c:v>NS/NC</c:v>
                </c:pt>
              </c:strCache>
            </c:strRef>
          </c:tx>
          <c:spPr>
            <a:solidFill>
              <a:srgbClr val="D9D9D9"/>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'P35, P36'!$C$1:$F$2</c:f>
              <c:strCache>
                <c:ptCount val="4"/>
                <c:pt idx="0">
                  <c:v>Total</c:v>
                </c:pt>
                <c:pt idx="1">
                  <c:v>Millennials</c:v>
                </c:pt>
                <c:pt idx="2">
                  <c:v>Generación X</c:v>
                </c:pt>
                <c:pt idx="3">
                  <c:v>Baby Boomers</c:v>
                </c:pt>
              </c:strCache>
            </c:strRef>
          </c:cat>
          <c:val>
            <c:numRef>
              <c:f>'P35, P36'!$C$9:$F$9</c:f>
              <c:numCache>
                <c:formatCode>0%</c:formatCode>
                <c:ptCount val="4"/>
                <c:pt idx="0">
                  <c:v>4.2999999999999997E-2</c:v>
                </c:pt>
                <c:pt idx="1">
                  <c:v>4.5999999999999999E-2</c:v>
                </c:pt>
                <c:pt idx="2">
                  <c:v>5.3999999999999999E-2</c:v>
                </c:pt>
                <c:pt idx="3">
                  <c:v>2.9000000000000001E-2</c:v>
                </c:pt>
              </c:numCache>
            </c:numRef>
          </c:val>
          <c:extLst xmlns:c16r2="http://schemas.microsoft.com/office/drawing/2015/06/chart">
            <c:ext xmlns:c16="http://schemas.microsoft.com/office/drawing/2014/chart" uri="{C3380CC4-5D6E-409C-BE32-E72D297353CC}">
              <c16:uniqueId val="{00000000-7CF2-4766-99AF-95710F7FFDD4}"/>
            </c:ext>
          </c:extLst>
        </c:ser>
        <c:ser>
          <c:idx val="1"/>
          <c:order val="1"/>
          <c:tx>
            <c:strRef>
              <c:f>'P35, P36'!$B$10</c:f>
              <c:strCache>
                <c:ptCount val="1"/>
                <c:pt idx="0">
                  <c:v>Muy Negativo</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'P35, P36'!$C$1:$F$2</c:f>
              <c:strCache>
                <c:ptCount val="4"/>
                <c:pt idx="0">
                  <c:v>Total</c:v>
                </c:pt>
                <c:pt idx="1">
                  <c:v>Millennials</c:v>
                </c:pt>
                <c:pt idx="2">
                  <c:v>Generación X</c:v>
                </c:pt>
                <c:pt idx="3">
                  <c:v>Baby Boomers</c:v>
                </c:pt>
              </c:strCache>
            </c:strRef>
          </c:cat>
          <c:val>
            <c:numRef>
              <c:f>'P35, P36'!$C$10:$F$10</c:f>
              <c:numCache>
                <c:formatCode>General</c:formatCode>
                <c:ptCount val="4"/>
                <c:pt idx="0" formatCode="0%">
                  <c:v>1.6E-2</c:v>
                </c:pt>
                <c:pt idx="2" formatCode="0%">
                  <c:v>2.5999999999999999E-2</c:v>
                </c:pt>
                <c:pt idx="3" formatCode="0%">
                  <c:v>1.7000000000000001E-2</c:v>
                </c:pt>
              </c:numCache>
            </c:numRef>
          </c:val>
          <c:extLst xmlns:c16r2="http://schemas.microsoft.com/office/drawing/2015/06/chart">
            <c:ext xmlns:c16="http://schemas.microsoft.com/office/drawing/2014/chart" uri="{C3380CC4-5D6E-409C-BE32-E72D297353CC}">
              <c16:uniqueId val="{00000001-7CF2-4766-99AF-95710F7FFDD4}"/>
            </c:ext>
          </c:extLst>
        </c:ser>
        <c:ser>
          <c:idx val="2"/>
          <c:order val="2"/>
          <c:tx>
            <c:strRef>
              <c:f>'P35, P36'!$B$11</c:f>
              <c:strCache>
                <c:ptCount val="1"/>
                <c:pt idx="0">
                  <c:v>Negativo</c:v>
                </c:pt>
              </c:strCache>
            </c:strRef>
          </c:tx>
          <c:spPr>
            <a:solidFill>
              <a:srgbClr val="ED7D3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'P35, P36'!$C$1:$F$2</c:f>
              <c:strCache>
                <c:ptCount val="4"/>
                <c:pt idx="0">
                  <c:v>Total</c:v>
                </c:pt>
                <c:pt idx="1">
                  <c:v>Millennials</c:v>
                </c:pt>
                <c:pt idx="2">
                  <c:v>Generación X</c:v>
                </c:pt>
                <c:pt idx="3">
                  <c:v>Baby Boomers</c:v>
                </c:pt>
              </c:strCache>
            </c:strRef>
          </c:cat>
          <c:val>
            <c:numRef>
              <c:f>'P35, P36'!$C$11:$F$11</c:f>
              <c:numCache>
                <c:formatCode>0%</c:formatCode>
                <c:ptCount val="4"/>
                <c:pt idx="0">
                  <c:v>0.11600000000000001</c:v>
                </c:pt>
                <c:pt idx="1">
                  <c:v>0.17299999999999999</c:v>
                </c:pt>
                <c:pt idx="2">
                  <c:v>0.111</c:v>
                </c:pt>
                <c:pt idx="3">
                  <c:v>8.1000000000000003E-2</c:v>
                </c:pt>
              </c:numCache>
            </c:numRef>
          </c:val>
          <c:extLst xmlns:c16r2="http://schemas.microsoft.com/office/drawing/2015/06/chart">
            <c:ext xmlns:c16="http://schemas.microsoft.com/office/drawing/2014/chart" uri="{C3380CC4-5D6E-409C-BE32-E72D297353CC}">
              <c16:uniqueId val="{00000002-7CF2-4766-99AF-95710F7FFDD4}"/>
            </c:ext>
          </c:extLst>
        </c:ser>
        <c:ser>
          <c:idx val="3"/>
          <c:order val="3"/>
          <c:tx>
            <c:strRef>
              <c:f>'P35, P36'!$B$12</c:f>
              <c:strCache>
                <c:ptCount val="1"/>
                <c:pt idx="0">
                  <c:v>No incide</c:v>
                </c:pt>
              </c:strCache>
            </c:strRef>
          </c:tx>
          <c:spPr>
            <a:solidFill>
              <a:srgbClr val="FFD966"/>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'P35, P36'!$C$1:$F$2</c:f>
              <c:strCache>
                <c:ptCount val="4"/>
                <c:pt idx="0">
                  <c:v>Total</c:v>
                </c:pt>
                <c:pt idx="1">
                  <c:v>Millennials</c:v>
                </c:pt>
                <c:pt idx="2">
                  <c:v>Generación X</c:v>
                </c:pt>
                <c:pt idx="3">
                  <c:v>Baby Boomers</c:v>
                </c:pt>
              </c:strCache>
            </c:strRef>
          </c:cat>
          <c:val>
            <c:numRef>
              <c:f>'P35, P36'!$C$12:$F$12</c:f>
              <c:numCache>
                <c:formatCode>0%</c:formatCode>
                <c:ptCount val="4"/>
                <c:pt idx="0">
                  <c:v>0.33100000000000002</c:v>
                </c:pt>
                <c:pt idx="1">
                  <c:v>0.33600000000000002</c:v>
                </c:pt>
                <c:pt idx="2">
                  <c:v>0.318</c:v>
                </c:pt>
                <c:pt idx="3">
                  <c:v>0.34200000000000003</c:v>
                </c:pt>
              </c:numCache>
            </c:numRef>
          </c:val>
          <c:extLst xmlns:c16r2="http://schemas.microsoft.com/office/drawing/2015/06/chart">
            <c:ext xmlns:c16="http://schemas.microsoft.com/office/drawing/2014/chart" uri="{C3380CC4-5D6E-409C-BE32-E72D297353CC}">
              <c16:uniqueId val="{00000003-7CF2-4766-99AF-95710F7FFDD4}"/>
            </c:ext>
          </c:extLst>
        </c:ser>
        <c:ser>
          <c:idx val="4"/>
          <c:order val="4"/>
          <c:tx>
            <c:strRef>
              <c:f>'P35, P36'!$B$13</c:f>
              <c:strCache>
                <c:ptCount val="1"/>
                <c:pt idx="0">
                  <c:v>Positivo</c:v>
                </c:pt>
              </c:strCache>
            </c:strRef>
          </c:tx>
          <c:spPr>
            <a:solidFill>
              <a:srgbClr val="A9D18E"/>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'P35, P36'!$C$1:$F$2</c:f>
              <c:strCache>
                <c:ptCount val="4"/>
                <c:pt idx="0">
                  <c:v>Total</c:v>
                </c:pt>
                <c:pt idx="1">
                  <c:v>Millennials</c:v>
                </c:pt>
                <c:pt idx="2">
                  <c:v>Generación X</c:v>
                </c:pt>
                <c:pt idx="3">
                  <c:v>Baby Boomers</c:v>
                </c:pt>
              </c:strCache>
            </c:strRef>
          </c:cat>
          <c:val>
            <c:numRef>
              <c:f>'P35, P36'!$C$13:$F$13</c:f>
              <c:numCache>
                <c:formatCode>0%</c:formatCode>
                <c:ptCount val="4"/>
                <c:pt idx="0">
                  <c:v>0.41799999999999998</c:v>
                </c:pt>
                <c:pt idx="1">
                  <c:v>0.36599999999999999</c:v>
                </c:pt>
                <c:pt idx="2">
                  <c:v>0.42499999999999999</c:v>
                </c:pt>
                <c:pt idx="3">
                  <c:v>0.44600000000000001</c:v>
                </c:pt>
              </c:numCache>
            </c:numRef>
          </c:val>
          <c:extLst xmlns:c16r2="http://schemas.microsoft.com/office/drawing/2015/06/chart">
            <c:ext xmlns:c16="http://schemas.microsoft.com/office/drawing/2014/chart" uri="{C3380CC4-5D6E-409C-BE32-E72D297353CC}">
              <c16:uniqueId val="{00000004-7CF2-4766-99AF-95710F7FFDD4}"/>
            </c:ext>
          </c:extLst>
        </c:ser>
        <c:ser>
          <c:idx val="5"/>
          <c:order val="5"/>
          <c:tx>
            <c:strRef>
              <c:f>'P35, P36'!$B$14</c:f>
              <c:strCache>
                <c:ptCount val="1"/>
                <c:pt idx="0">
                  <c:v>Muy positivo</c:v>
                </c:pt>
              </c:strCache>
            </c:strRef>
          </c:tx>
          <c:spPr>
            <a:solidFill>
              <a:srgbClr val="548235"/>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'P35, P36'!$C$1:$F$2</c:f>
              <c:strCache>
                <c:ptCount val="4"/>
                <c:pt idx="0">
                  <c:v>Total</c:v>
                </c:pt>
                <c:pt idx="1">
                  <c:v>Millennials</c:v>
                </c:pt>
                <c:pt idx="2">
                  <c:v>Generación X</c:v>
                </c:pt>
                <c:pt idx="3">
                  <c:v>Baby Boomers</c:v>
                </c:pt>
              </c:strCache>
            </c:strRef>
          </c:cat>
          <c:val>
            <c:numRef>
              <c:f>'P35, P36'!$C$14:$F$14</c:f>
              <c:numCache>
                <c:formatCode>0%</c:formatCode>
                <c:ptCount val="4"/>
                <c:pt idx="0">
                  <c:v>7.5999999999999998E-2</c:v>
                </c:pt>
                <c:pt idx="1">
                  <c:v>7.6999999999999999E-2</c:v>
                </c:pt>
                <c:pt idx="2">
                  <c:v>6.6000000000000003E-2</c:v>
                </c:pt>
                <c:pt idx="3">
                  <c:v>8.5000000000000006E-2</c:v>
                </c:pt>
              </c:numCache>
            </c:numRef>
          </c:val>
          <c:extLst xmlns:c16r2="http://schemas.microsoft.com/office/drawing/2015/06/chart">
            <c:ext xmlns:c16="http://schemas.microsoft.com/office/drawing/2014/chart" uri="{C3380CC4-5D6E-409C-BE32-E72D297353CC}">
              <c16:uniqueId val="{00000005-7CF2-4766-99AF-95710F7FFDD4}"/>
            </c:ext>
          </c:extLst>
        </c:ser>
        <c:dLbls>
          <c:showLegendKey val="0"/>
          <c:showVal val="0"/>
          <c:showCatName val="0"/>
          <c:showSerName val="0"/>
          <c:showPercent val="0"/>
          <c:showBubbleSize val="0"/>
        </c:dLbls>
        <c:gapWidth val="150"/>
        <c:overlap val="100"/>
        <c:axId val="187710464"/>
        <c:axId val="187724544"/>
      </c:barChart>
      <c:catAx>
        <c:axId val="18771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UY"/>
          </a:p>
        </c:txPr>
        <c:crossAx val="187724544"/>
        <c:crosses val="autoZero"/>
        <c:auto val="1"/>
        <c:lblAlgn val="ctr"/>
        <c:lblOffset val="100"/>
        <c:noMultiLvlLbl val="0"/>
      </c:catAx>
      <c:valAx>
        <c:axId val="187724544"/>
        <c:scaling>
          <c:orientation val="minMax"/>
        </c:scaling>
        <c:delete val="1"/>
        <c:axPos val="l"/>
        <c:numFmt formatCode="0%" sourceLinked="1"/>
        <c:majorTickMark val="none"/>
        <c:minorTickMark val="none"/>
        <c:tickLblPos val="nextTo"/>
        <c:crossAx val="18771046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UY"/>
        </a:p>
      </c:txPr>
    </c:legend>
    <c:plotVisOnly val="1"/>
    <c:dispBlanksAs val="gap"/>
    <c:showDLblsOverMax val="0"/>
  </c:chart>
  <c:spPr>
    <a:noFill/>
    <a:ln>
      <a:noFill/>
    </a:ln>
    <a:effectLst/>
  </c:spPr>
  <c:txPr>
    <a:bodyPr/>
    <a:lstStyle/>
    <a:p>
      <a:pPr>
        <a:defRPr sz="1200" b="1">
          <a:solidFill>
            <a:schemeClr val="tx1"/>
          </a:solidFill>
        </a:defRPr>
      </a:pPr>
      <a:endParaRPr lang="es-UY"/>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'P37, P38'!$C$3</c:f>
              <c:strCache>
                <c:ptCount val="1"/>
                <c:pt idx="0">
                  <c:v>NS/NC</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'P37, P38'!$E$2:$H$2</c:f>
              <c:strCache>
                <c:ptCount val="4"/>
                <c:pt idx="0">
                  <c:v>Total</c:v>
                </c:pt>
                <c:pt idx="1">
                  <c:v>Millennials</c:v>
                </c:pt>
                <c:pt idx="2">
                  <c:v>Generación X</c:v>
                </c:pt>
                <c:pt idx="3">
                  <c:v>Baby Boomers</c:v>
                </c:pt>
              </c:strCache>
            </c:strRef>
          </c:cat>
          <c:val>
            <c:numRef>
              <c:f>'P37, P38'!$E$3:$H$3</c:f>
              <c:numCache>
                <c:formatCode>0%</c:formatCode>
                <c:ptCount val="4"/>
                <c:pt idx="0">
                  <c:v>6.0000000000000001E-3</c:v>
                </c:pt>
                <c:pt idx="1">
                  <c:v>1.4999999999999999E-2</c:v>
                </c:pt>
              </c:numCache>
            </c:numRef>
          </c:val>
          <c:extLst xmlns:c16r2="http://schemas.microsoft.com/office/drawing/2015/06/chart">
            <c:ext xmlns:c16="http://schemas.microsoft.com/office/drawing/2014/chart" uri="{C3380CC4-5D6E-409C-BE32-E72D297353CC}">
              <c16:uniqueId val="{00000000-3921-4B0B-ADB0-965B18B77355}"/>
            </c:ext>
          </c:extLst>
        </c:ser>
        <c:ser>
          <c:idx val="1"/>
          <c:order val="1"/>
          <c:tx>
            <c:strRef>
              <c:f>'P37, P38'!$C$4</c:f>
              <c:strCache>
                <c:ptCount val="1"/>
                <c:pt idx="0">
                  <c:v>No</c:v>
                </c:pt>
              </c:strCache>
            </c:strRef>
          </c:tx>
          <c:spPr>
            <a:solidFill>
              <a:srgbClr val="BF06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'P37, P38'!$E$2:$H$2</c:f>
              <c:strCache>
                <c:ptCount val="4"/>
                <c:pt idx="0">
                  <c:v>Total</c:v>
                </c:pt>
                <c:pt idx="1">
                  <c:v>Millennials</c:v>
                </c:pt>
                <c:pt idx="2">
                  <c:v>Generación X</c:v>
                </c:pt>
                <c:pt idx="3">
                  <c:v>Baby Boomers</c:v>
                </c:pt>
              </c:strCache>
            </c:strRef>
          </c:cat>
          <c:val>
            <c:numRef>
              <c:f>'P37, P38'!$E$4:$H$4</c:f>
              <c:numCache>
                <c:formatCode>0%</c:formatCode>
                <c:ptCount val="4"/>
                <c:pt idx="0">
                  <c:v>0.54900000000000004</c:v>
                </c:pt>
                <c:pt idx="1">
                  <c:v>0.53300000000000003</c:v>
                </c:pt>
                <c:pt idx="2">
                  <c:v>0.57899999999999996</c:v>
                </c:pt>
                <c:pt idx="3">
                  <c:v>0.53100000000000003</c:v>
                </c:pt>
              </c:numCache>
            </c:numRef>
          </c:val>
          <c:extLst xmlns:c16r2="http://schemas.microsoft.com/office/drawing/2015/06/chart">
            <c:ext xmlns:c16="http://schemas.microsoft.com/office/drawing/2014/chart" uri="{C3380CC4-5D6E-409C-BE32-E72D297353CC}">
              <c16:uniqueId val="{00000001-3921-4B0B-ADB0-965B18B77355}"/>
            </c:ext>
          </c:extLst>
        </c:ser>
        <c:ser>
          <c:idx val="2"/>
          <c:order val="2"/>
          <c:tx>
            <c:strRef>
              <c:f>'P37, P38'!$C$5</c:f>
              <c:strCache>
                <c:ptCount val="1"/>
                <c:pt idx="0">
                  <c:v>Sí</c:v>
                </c:pt>
              </c:strCache>
            </c:strRef>
          </c:tx>
          <c:spPr>
            <a:solidFill>
              <a:srgbClr val="A0DD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'P37, P38'!$E$2:$H$2</c:f>
              <c:strCache>
                <c:ptCount val="4"/>
                <c:pt idx="0">
                  <c:v>Total</c:v>
                </c:pt>
                <c:pt idx="1">
                  <c:v>Millennials</c:v>
                </c:pt>
                <c:pt idx="2">
                  <c:v>Generación X</c:v>
                </c:pt>
                <c:pt idx="3">
                  <c:v>Baby Boomers</c:v>
                </c:pt>
              </c:strCache>
            </c:strRef>
          </c:cat>
          <c:val>
            <c:numRef>
              <c:f>'P37, P38'!$E$5:$H$5</c:f>
              <c:numCache>
                <c:formatCode>0%</c:formatCode>
                <c:ptCount val="4"/>
                <c:pt idx="0">
                  <c:v>0.44500000000000001</c:v>
                </c:pt>
                <c:pt idx="1">
                  <c:v>0.45200000000000001</c:v>
                </c:pt>
                <c:pt idx="2">
                  <c:v>0.41899999999999998</c:v>
                </c:pt>
                <c:pt idx="3">
                  <c:v>0.46600000000000003</c:v>
                </c:pt>
              </c:numCache>
            </c:numRef>
          </c:val>
          <c:extLst xmlns:c16r2="http://schemas.microsoft.com/office/drawing/2015/06/chart">
            <c:ext xmlns:c16="http://schemas.microsoft.com/office/drawing/2014/chart" uri="{C3380CC4-5D6E-409C-BE32-E72D297353CC}">
              <c16:uniqueId val="{00000002-3921-4B0B-ADB0-965B18B77355}"/>
            </c:ext>
          </c:extLst>
        </c:ser>
        <c:dLbls>
          <c:dLblPos val="ctr"/>
          <c:showLegendKey val="0"/>
          <c:showVal val="1"/>
          <c:showCatName val="0"/>
          <c:showSerName val="0"/>
          <c:showPercent val="0"/>
          <c:showBubbleSize val="0"/>
        </c:dLbls>
        <c:gapWidth val="150"/>
        <c:overlap val="100"/>
        <c:axId val="131648128"/>
        <c:axId val="131727744"/>
      </c:barChart>
      <c:catAx>
        <c:axId val="131648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UY"/>
          </a:p>
        </c:txPr>
        <c:crossAx val="131727744"/>
        <c:crosses val="autoZero"/>
        <c:auto val="1"/>
        <c:lblAlgn val="ctr"/>
        <c:lblOffset val="100"/>
        <c:noMultiLvlLbl val="0"/>
      </c:catAx>
      <c:valAx>
        <c:axId val="131727744"/>
        <c:scaling>
          <c:orientation val="minMax"/>
        </c:scaling>
        <c:delete val="1"/>
        <c:axPos val="l"/>
        <c:numFmt formatCode="0%" sourceLinked="1"/>
        <c:majorTickMark val="none"/>
        <c:minorTickMark val="none"/>
        <c:tickLblPos val="nextTo"/>
        <c:crossAx val="13164812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UY"/>
        </a:p>
      </c:txPr>
    </c:legend>
    <c:plotVisOnly val="1"/>
    <c:dispBlanksAs val="gap"/>
    <c:showDLblsOverMax val="0"/>
  </c:chart>
  <c:spPr>
    <a:noFill/>
    <a:ln>
      <a:noFill/>
    </a:ln>
    <a:effectLst/>
  </c:spPr>
  <c:txPr>
    <a:bodyPr/>
    <a:lstStyle/>
    <a:p>
      <a:pPr>
        <a:defRPr/>
      </a:pPr>
      <a:endParaRPr lang="es-UY"/>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'P40'!$B$4</c:f>
              <c:strCache>
                <c:ptCount val="1"/>
                <c:pt idx="0">
                  <c:v>Sí</c:v>
                </c:pt>
              </c:strCache>
            </c:strRef>
          </c:tx>
          <c:spPr>
            <a:solidFill>
              <a:srgbClr val="6A69A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UY"/>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'P40'!$C$2:$G$2</c:f>
              <c:strCache>
                <c:ptCount val="5"/>
                <c:pt idx="0">
                  <c:v>Total</c:v>
                </c:pt>
                <c:pt idx="2">
                  <c:v>Millennials</c:v>
                </c:pt>
                <c:pt idx="3">
                  <c:v>Generación X</c:v>
                </c:pt>
                <c:pt idx="4">
                  <c:v>Baby Boomers</c:v>
                </c:pt>
              </c:strCache>
            </c:strRef>
          </c:cat>
          <c:val>
            <c:numRef>
              <c:f>'P40'!$C$4:$G$4</c:f>
              <c:numCache>
                <c:formatCode>General</c:formatCode>
                <c:ptCount val="5"/>
                <c:pt idx="0" formatCode="0%">
                  <c:v>0.66100000000000003</c:v>
                </c:pt>
                <c:pt idx="2" formatCode="0%">
                  <c:v>0.53800000000000003</c:v>
                </c:pt>
                <c:pt idx="3" formatCode="0%">
                  <c:v>0.624</c:v>
                </c:pt>
                <c:pt idx="4" formatCode="0%">
                  <c:v>0.79400000000000004</c:v>
                </c:pt>
              </c:numCache>
            </c:numRef>
          </c:val>
          <c:extLst xmlns:c16r2="http://schemas.microsoft.com/office/drawing/2015/06/chart">
            <c:ext xmlns:c16="http://schemas.microsoft.com/office/drawing/2014/chart" uri="{C3380CC4-5D6E-409C-BE32-E72D297353CC}">
              <c16:uniqueId val="{00000000-79BB-4584-A937-D82DC7645F5A}"/>
            </c:ext>
          </c:extLst>
        </c:ser>
        <c:dLbls>
          <c:dLblPos val="outEnd"/>
          <c:showLegendKey val="0"/>
          <c:showVal val="1"/>
          <c:showCatName val="0"/>
          <c:showSerName val="0"/>
          <c:showPercent val="0"/>
          <c:showBubbleSize val="0"/>
        </c:dLbls>
        <c:gapWidth val="219"/>
        <c:overlap val="-27"/>
        <c:axId val="132952064"/>
        <c:axId val="132954752"/>
      </c:barChart>
      <c:catAx>
        <c:axId val="13295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UY"/>
          </a:p>
        </c:txPr>
        <c:crossAx val="132954752"/>
        <c:crosses val="autoZero"/>
        <c:auto val="1"/>
        <c:lblAlgn val="ctr"/>
        <c:lblOffset val="100"/>
        <c:noMultiLvlLbl val="0"/>
      </c:catAx>
      <c:valAx>
        <c:axId val="132954752"/>
        <c:scaling>
          <c:orientation val="minMax"/>
        </c:scaling>
        <c:delete val="1"/>
        <c:axPos val="l"/>
        <c:numFmt formatCode="0%" sourceLinked="1"/>
        <c:majorTickMark val="none"/>
        <c:minorTickMark val="none"/>
        <c:tickLblPos val="nextTo"/>
        <c:crossAx val="132952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UY"/>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'P3 a P6'!$C$15</c:f>
              <c:strCache>
                <c:ptCount val="1"/>
                <c:pt idx="0">
                  <c:v>NS/NC</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P6'!$D$14:$H$14</c:f>
              <c:strCache>
                <c:ptCount val="5"/>
                <c:pt idx="0">
                  <c:v>Total</c:v>
                </c:pt>
                <c:pt idx="2">
                  <c:v>Millennials</c:v>
                </c:pt>
                <c:pt idx="3">
                  <c:v>Generación X</c:v>
                </c:pt>
                <c:pt idx="4">
                  <c:v>Baby Boomers</c:v>
                </c:pt>
              </c:strCache>
            </c:strRef>
          </c:cat>
          <c:val>
            <c:numRef>
              <c:f>'P3 a P6'!$D$15:$H$15</c:f>
              <c:numCache>
                <c:formatCode>General</c:formatCode>
                <c:ptCount val="5"/>
                <c:pt idx="0" formatCode="0%">
                  <c:v>0.01</c:v>
                </c:pt>
                <c:pt idx="2" formatCode="0%">
                  <c:v>1.4E-2</c:v>
                </c:pt>
                <c:pt idx="3" formatCode="0%">
                  <c:v>6.0000000000000001E-3</c:v>
                </c:pt>
                <c:pt idx="4" formatCode="0%">
                  <c:v>0.01</c:v>
                </c:pt>
              </c:numCache>
            </c:numRef>
          </c:val>
          <c:extLst xmlns:c16r2="http://schemas.microsoft.com/office/drawing/2015/06/chart">
            <c:ext xmlns:c16="http://schemas.microsoft.com/office/drawing/2014/chart" uri="{C3380CC4-5D6E-409C-BE32-E72D297353CC}">
              <c16:uniqueId val="{00000000-8B54-4053-AF58-3ADB397673D7}"/>
            </c:ext>
          </c:extLst>
        </c:ser>
        <c:ser>
          <c:idx val="1"/>
          <c:order val="1"/>
          <c:tx>
            <c:strRef>
              <c:f>'P3 a P6'!$C$16</c:f>
              <c:strCache>
                <c:ptCount val="1"/>
                <c:pt idx="0">
                  <c:v>No estoy de acuerdo con ninguna de esas frases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P6'!$D$14:$H$14</c:f>
              <c:strCache>
                <c:ptCount val="5"/>
                <c:pt idx="0">
                  <c:v>Total</c:v>
                </c:pt>
                <c:pt idx="2">
                  <c:v>Millennials</c:v>
                </c:pt>
                <c:pt idx="3">
                  <c:v>Generación X</c:v>
                </c:pt>
                <c:pt idx="4">
                  <c:v>Baby Boomers</c:v>
                </c:pt>
              </c:strCache>
            </c:strRef>
          </c:cat>
          <c:val>
            <c:numRef>
              <c:f>'P3 a P6'!$D$16:$H$16</c:f>
              <c:numCache>
                <c:formatCode>General</c:formatCode>
                <c:ptCount val="5"/>
                <c:pt idx="0" formatCode="0%">
                  <c:v>6.9000000000000006E-2</c:v>
                </c:pt>
                <c:pt idx="2" formatCode="0%">
                  <c:v>6.6000000000000003E-2</c:v>
                </c:pt>
                <c:pt idx="3" formatCode="0%">
                  <c:v>5.5E-2</c:v>
                </c:pt>
                <c:pt idx="4" formatCode="0%">
                  <c:v>8.5999999999999993E-2</c:v>
                </c:pt>
              </c:numCache>
            </c:numRef>
          </c:val>
          <c:extLst xmlns:c16r2="http://schemas.microsoft.com/office/drawing/2015/06/chart">
            <c:ext xmlns:c16="http://schemas.microsoft.com/office/drawing/2014/chart" uri="{C3380CC4-5D6E-409C-BE32-E72D297353CC}">
              <c16:uniqueId val="{00000001-8B54-4053-AF58-3ADB397673D7}"/>
            </c:ext>
          </c:extLst>
        </c:ser>
        <c:ser>
          <c:idx val="2"/>
          <c:order val="2"/>
          <c:tx>
            <c:strRef>
              <c:f>'P3 a P6'!$C$17</c:f>
              <c:strCache>
                <c:ptCount val="1"/>
                <c:pt idx="0">
                  <c:v>En general tiendo a discriminar a las personas de otros orígenes étnicos distintos al mío</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P6'!$D$14:$H$14</c:f>
              <c:strCache>
                <c:ptCount val="5"/>
                <c:pt idx="0">
                  <c:v>Total</c:v>
                </c:pt>
                <c:pt idx="2">
                  <c:v>Millennials</c:v>
                </c:pt>
                <c:pt idx="3">
                  <c:v>Generación X</c:v>
                </c:pt>
                <c:pt idx="4">
                  <c:v>Baby Boomers</c:v>
                </c:pt>
              </c:strCache>
            </c:strRef>
          </c:cat>
          <c:val>
            <c:numRef>
              <c:f>'P3 a P6'!$D$17:$H$17</c:f>
              <c:numCache>
                <c:formatCode>General</c:formatCode>
                <c:ptCount val="5"/>
                <c:pt idx="0" formatCode="0%">
                  <c:v>1.7999999999999999E-2</c:v>
                </c:pt>
                <c:pt idx="2" formatCode="0%">
                  <c:v>2.3E-2</c:v>
                </c:pt>
                <c:pt idx="3" formatCode="0%">
                  <c:v>1.4E-2</c:v>
                </c:pt>
                <c:pt idx="4" formatCode="0%">
                  <c:v>1.7000000000000001E-2</c:v>
                </c:pt>
              </c:numCache>
            </c:numRef>
          </c:val>
          <c:extLst xmlns:c16r2="http://schemas.microsoft.com/office/drawing/2015/06/chart">
            <c:ext xmlns:c16="http://schemas.microsoft.com/office/drawing/2014/chart" uri="{C3380CC4-5D6E-409C-BE32-E72D297353CC}">
              <c16:uniqueId val="{00000002-8B54-4053-AF58-3ADB397673D7}"/>
            </c:ext>
          </c:extLst>
        </c:ser>
        <c:ser>
          <c:idx val="3"/>
          <c:order val="3"/>
          <c:tx>
            <c:strRef>
              <c:f>'P3 a P6'!$C$18</c:f>
              <c:strCache>
                <c:ptCount val="1"/>
                <c:pt idx="0">
                  <c:v>No discrimino a las personas de distintos rasgos y orígenes étnicos, pero prefiero que mis vecinos sean descendientes de</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P6'!$D$14:$H$14</c:f>
              <c:strCache>
                <c:ptCount val="5"/>
                <c:pt idx="0">
                  <c:v>Total</c:v>
                </c:pt>
                <c:pt idx="2">
                  <c:v>Millennials</c:v>
                </c:pt>
                <c:pt idx="3">
                  <c:v>Generación X</c:v>
                </c:pt>
                <c:pt idx="4">
                  <c:v>Baby Boomers</c:v>
                </c:pt>
              </c:strCache>
            </c:strRef>
          </c:cat>
          <c:val>
            <c:numRef>
              <c:f>'P3 a P6'!$D$18:$H$18</c:f>
              <c:numCache>
                <c:formatCode>General</c:formatCode>
                <c:ptCount val="5"/>
                <c:pt idx="0" formatCode="0%">
                  <c:v>6.4000000000000001E-2</c:v>
                </c:pt>
                <c:pt idx="2" formatCode="0%">
                  <c:v>9.2999999999999999E-2</c:v>
                </c:pt>
                <c:pt idx="3" formatCode="0%">
                  <c:v>3.5000000000000003E-2</c:v>
                </c:pt>
                <c:pt idx="4" formatCode="0%">
                  <c:v>7.1999999999999995E-2</c:v>
                </c:pt>
              </c:numCache>
            </c:numRef>
          </c:val>
          <c:extLst xmlns:c16r2="http://schemas.microsoft.com/office/drawing/2015/06/chart">
            <c:ext xmlns:c16="http://schemas.microsoft.com/office/drawing/2014/chart" uri="{C3380CC4-5D6E-409C-BE32-E72D297353CC}">
              <c16:uniqueId val="{00000003-8B54-4053-AF58-3ADB397673D7}"/>
            </c:ext>
          </c:extLst>
        </c:ser>
        <c:ser>
          <c:idx val="4"/>
          <c:order val="4"/>
          <c:tx>
            <c:strRef>
              <c:f>'P3 a P6'!$C$19</c:f>
              <c:strCache>
                <c:ptCount val="1"/>
                <c:pt idx="0">
                  <c:v>No discrimino a las personas de distintos rasgos y orígenes étnicos, me da lo mismo si mis vecinos son descendientes eur</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P6'!$D$14:$H$14</c:f>
              <c:strCache>
                <c:ptCount val="5"/>
                <c:pt idx="0">
                  <c:v>Total</c:v>
                </c:pt>
                <c:pt idx="2">
                  <c:v>Millennials</c:v>
                </c:pt>
                <c:pt idx="3">
                  <c:v>Generación X</c:v>
                </c:pt>
                <c:pt idx="4">
                  <c:v>Baby Boomers</c:v>
                </c:pt>
              </c:strCache>
            </c:strRef>
          </c:cat>
          <c:val>
            <c:numRef>
              <c:f>'P3 a P6'!$D$19:$H$19</c:f>
              <c:numCache>
                <c:formatCode>General</c:formatCode>
                <c:ptCount val="5"/>
                <c:pt idx="0" formatCode="0%">
                  <c:v>0.84</c:v>
                </c:pt>
                <c:pt idx="2" formatCode="0%">
                  <c:v>0.80400000000000005</c:v>
                </c:pt>
                <c:pt idx="3" formatCode="0%">
                  <c:v>0.89</c:v>
                </c:pt>
                <c:pt idx="4" formatCode="0%">
                  <c:v>0.81499999999999995</c:v>
                </c:pt>
              </c:numCache>
            </c:numRef>
          </c:val>
          <c:extLst xmlns:c16r2="http://schemas.microsoft.com/office/drawing/2015/06/chart">
            <c:ext xmlns:c16="http://schemas.microsoft.com/office/drawing/2014/chart" uri="{C3380CC4-5D6E-409C-BE32-E72D297353CC}">
              <c16:uniqueId val="{00000004-8B54-4053-AF58-3ADB397673D7}"/>
            </c:ext>
          </c:extLst>
        </c:ser>
        <c:dLbls>
          <c:dLblPos val="ctr"/>
          <c:showLegendKey val="0"/>
          <c:showVal val="1"/>
          <c:showCatName val="0"/>
          <c:showSerName val="0"/>
          <c:showPercent val="0"/>
          <c:showBubbleSize val="0"/>
        </c:dLbls>
        <c:gapWidth val="150"/>
        <c:overlap val="100"/>
        <c:axId val="189296640"/>
        <c:axId val="189298176"/>
      </c:barChart>
      <c:catAx>
        <c:axId val="18929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UY"/>
          </a:p>
        </c:txPr>
        <c:crossAx val="189298176"/>
        <c:crosses val="autoZero"/>
        <c:auto val="1"/>
        <c:lblAlgn val="ctr"/>
        <c:lblOffset val="100"/>
        <c:noMultiLvlLbl val="0"/>
      </c:catAx>
      <c:valAx>
        <c:axId val="189298176"/>
        <c:scaling>
          <c:orientation val="minMax"/>
        </c:scaling>
        <c:delete val="1"/>
        <c:axPos val="l"/>
        <c:numFmt formatCode="0%" sourceLinked="1"/>
        <c:majorTickMark val="none"/>
        <c:minorTickMark val="none"/>
        <c:tickLblPos val="nextTo"/>
        <c:crossAx val="189296640"/>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UY"/>
        </a:p>
      </c:txPr>
    </c:legend>
    <c:plotVisOnly val="1"/>
    <c:dispBlanksAs val="gap"/>
    <c:showDLblsOverMax val="0"/>
  </c:chart>
  <c:spPr>
    <a:noFill/>
    <a:ln>
      <a:noFill/>
    </a:ln>
    <a:effectLst/>
  </c:spPr>
  <c:txPr>
    <a:bodyPr/>
    <a:lstStyle/>
    <a:p>
      <a:pPr>
        <a:defRPr/>
      </a:pPr>
      <a:endParaRPr lang="es-UY"/>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'P3 a P6'!$C$3</c:f>
              <c:strCache>
                <c:ptCount val="1"/>
                <c:pt idx="0">
                  <c:v>NS/NC</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P6'!$D$2:$H$2</c:f>
              <c:strCache>
                <c:ptCount val="5"/>
                <c:pt idx="0">
                  <c:v>Total</c:v>
                </c:pt>
                <c:pt idx="2">
                  <c:v>Millennials</c:v>
                </c:pt>
                <c:pt idx="3">
                  <c:v>Generación X</c:v>
                </c:pt>
                <c:pt idx="4">
                  <c:v>Baby Boomers</c:v>
                </c:pt>
              </c:strCache>
            </c:strRef>
          </c:cat>
          <c:val>
            <c:numRef>
              <c:f>'P3 a P6'!$D$3:$H$3</c:f>
              <c:numCache>
                <c:formatCode>General</c:formatCode>
                <c:ptCount val="5"/>
                <c:pt idx="0" formatCode="0%">
                  <c:v>1.6E-2</c:v>
                </c:pt>
                <c:pt idx="2" formatCode="0%">
                  <c:v>3.2000000000000001E-2</c:v>
                </c:pt>
                <c:pt idx="4" formatCode="0%">
                  <c:v>1.4999999999999999E-2</c:v>
                </c:pt>
              </c:numCache>
            </c:numRef>
          </c:val>
          <c:extLst xmlns:c16r2="http://schemas.microsoft.com/office/drawing/2015/06/chart">
            <c:ext xmlns:c16="http://schemas.microsoft.com/office/drawing/2014/chart" uri="{C3380CC4-5D6E-409C-BE32-E72D297353CC}">
              <c16:uniqueId val="{00000000-8A51-43FB-B9EE-E568B6A89148}"/>
            </c:ext>
          </c:extLst>
        </c:ser>
        <c:ser>
          <c:idx val="1"/>
          <c:order val="1"/>
          <c:tx>
            <c:strRef>
              <c:f>'P3 a P6'!$C$4</c:f>
              <c:strCache>
                <c:ptCount val="1"/>
                <c:pt idx="0">
                  <c:v>No estoy de acuerdo con ninguna de esas frases</c:v>
                </c:pt>
              </c:strCache>
            </c:strRef>
          </c:tx>
          <c:spPr>
            <a:solidFill>
              <a:srgbClr val="44546A"/>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P6'!$D$2:$H$2</c:f>
              <c:strCache>
                <c:ptCount val="5"/>
                <c:pt idx="0">
                  <c:v>Total</c:v>
                </c:pt>
                <c:pt idx="2">
                  <c:v>Millennials</c:v>
                </c:pt>
                <c:pt idx="3">
                  <c:v>Generación X</c:v>
                </c:pt>
                <c:pt idx="4">
                  <c:v>Baby Boomers</c:v>
                </c:pt>
              </c:strCache>
            </c:strRef>
          </c:cat>
          <c:val>
            <c:numRef>
              <c:f>'P3 a P6'!$D$4:$H$4</c:f>
              <c:numCache>
                <c:formatCode>General</c:formatCode>
                <c:ptCount val="5"/>
                <c:pt idx="0" formatCode="0%">
                  <c:v>6.7000000000000004E-2</c:v>
                </c:pt>
                <c:pt idx="2" formatCode="0%">
                  <c:v>7.0999999999999994E-2</c:v>
                </c:pt>
                <c:pt idx="3" formatCode="0%">
                  <c:v>0.06</c:v>
                </c:pt>
                <c:pt idx="4" formatCode="0%">
                  <c:v>7.1999999999999995E-2</c:v>
                </c:pt>
              </c:numCache>
            </c:numRef>
          </c:val>
          <c:extLst xmlns:c16r2="http://schemas.microsoft.com/office/drawing/2015/06/chart">
            <c:ext xmlns:c16="http://schemas.microsoft.com/office/drawing/2014/chart" uri="{C3380CC4-5D6E-409C-BE32-E72D297353CC}">
              <c16:uniqueId val="{00000001-8A51-43FB-B9EE-E568B6A89148}"/>
            </c:ext>
          </c:extLst>
        </c:ser>
        <c:ser>
          <c:idx val="2"/>
          <c:order val="2"/>
          <c:tx>
            <c:strRef>
              <c:f>'P3 a P6'!$C$5</c:f>
              <c:strCache>
                <c:ptCount val="1"/>
                <c:pt idx="0">
                  <c:v>En general tiendo a discriminar a las personas de orientaciones sexuales distintas a la mía</c:v>
                </c:pt>
              </c:strCache>
            </c:strRef>
          </c:tx>
          <c:spPr>
            <a:solidFill>
              <a:srgbClr val="BF2F7A">
                <a:lumMod val="75000"/>
              </a:srgb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P6'!$D$2:$H$2</c:f>
              <c:strCache>
                <c:ptCount val="5"/>
                <c:pt idx="0">
                  <c:v>Total</c:v>
                </c:pt>
                <c:pt idx="2">
                  <c:v>Millennials</c:v>
                </c:pt>
                <c:pt idx="3">
                  <c:v>Generación X</c:v>
                </c:pt>
                <c:pt idx="4">
                  <c:v>Baby Boomers</c:v>
                </c:pt>
              </c:strCache>
            </c:strRef>
          </c:cat>
          <c:val>
            <c:numRef>
              <c:f>'P3 a P6'!$D$5:$H$5</c:f>
              <c:numCache>
                <c:formatCode>General</c:formatCode>
                <c:ptCount val="5"/>
                <c:pt idx="0" formatCode="0%">
                  <c:v>3.9E-2</c:v>
                </c:pt>
                <c:pt idx="2" formatCode="0%">
                  <c:v>3.1E-2</c:v>
                </c:pt>
                <c:pt idx="3" formatCode="0%">
                  <c:v>0.03</c:v>
                </c:pt>
                <c:pt idx="4" formatCode="0%">
                  <c:v>5.5E-2</c:v>
                </c:pt>
              </c:numCache>
            </c:numRef>
          </c:val>
          <c:extLst xmlns:c16r2="http://schemas.microsoft.com/office/drawing/2015/06/chart">
            <c:ext xmlns:c16="http://schemas.microsoft.com/office/drawing/2014/chart" uri="{C3380CC4-5D6E-409C-BE32-E72D297353CC}">
              <c16:uniqueId val="{00000002-8A51-43FB-B9EE-E568B6A89148}"/>
            </c:ext>
          </c:extLst>
        </c:ser>
        <c:ser>
          <c:idx val="3"/>
          <c:order val="3"/>
          <c:tx>
            <c:strRef>
              <c:f>'P3 a P6'!$C$6</c:f>
              <c:strCache>
                <c:ptCount val="1"/>
                <c:pt idx="0">
                  <c:v>No discrimino a las personas de distintas orientaciones sexuales, pero prefiero que mis vecinos sean de mi misma orienta</c:v>
                </c:pt>
              </c:strCache>
            </c:strRef>
          </c:tx>
          <c:spPr>
            <a:solidFill>
              <a:srgbClr val="BF2F7A">
                <a:lumMod val="60000"/>
                <a:lumOff val="40000"/>
              </a:srgb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P6'!$D$2:$H$2</c:f>
              <c:strCache>
                <c:ptCount val="5"/>
                <c:pt idx="0">
                  <c:v>Total</c:v>
                </c:pt>
                <c:pt idx="2">
                  <c:v>Millennials</c:v>
                </c:pt>
                <c:pt idx="3">
                  <c:v>Generación X</c:v>
                </c:pt>
                <c:pt idx="4">
                  <c:v>Baby Boomers</c:v>
                </c:pt>
              </c:strCache>
            </c:strRef>
          </c:cat>
          <c:val>
            <c:numRef>
              <c:f>'P3 a P6'!$D$6:$H$6</c:f>
              <c:numCache>
                <c:formatCode>General</c:formatCode>
                <c:ptCount val="5"/>
                <c:pt idx="0" formatCode="0%">
                  <c:v>9.5000000000000001E-2</c:v>
                </c:pt>
                <c:pt idx="2" formatCode="0%">
                  <c:v>7.0999999999999994E-2</c:v>
                </c:pt>
                <c:pt idx="3" formatCode="0%">
                  <c:v>9.7000000000000003E-2</c:v>
                </c:pt>
                <c:pt idx="4" formatCode="0%">
                  <c:v>0.112</c:v>
                </c:pt>
              </c:numCache>
            </c:numRef>
          </c:val>
          <c:extLst xmlns:c16r2="http://schemas.microsoft.com/office/drawing/2015/06/chart">
            <c:ext xmlns:c16="http://schemas.microsoft.com/office/drawing/2014/chart" uri="{C3380CC4-5D6E-409C-BE32-E72D297353CC}">
              <c16:uniqueId val="{00000003-8A51-43FB-B9EE-E568B6A89148}"/>
            </c:ext>
          </c:extLst>
        </c:ser>
        <c:ser>
          <c:idx val="4"/>
          <c:order val="4"/>
          <c:tx>
            <c:strRef>
              <c:f>'P3 a P6'!$C$7</c:f>
              <c:strCache>
                <c:ptCount val="1"/>
                <c:pt idx="0">
                  <c:v>No discrimino a las personas de distintas orientaciones sexuales, me da lo mismo si mis vecinos son heterosexuales, homo</c:v>
                </c:pt>
              </c:strCache>
            </c:strRef>
          </c:tx>
          <c:spPr>
            <a:solidFill>
              <a:srgbClr val="A0DD42">
                <a:lumMod val="75000"/>
              </a:srgb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'P3 a P6'!$D$2:$H$2</c:f>
              <c:strCache>
                <c:ptCount val="5"/>
                <c:pt idx="0">
                  <c:v>Total</c:v>
                </c:pt>
                <c:pt idx="2">
                  <c:v>Millennials</c:v>
                </c:pt>
                <c:pt idx="3">
                  <c:v>Generación X</c:v>
                </c:pt>
                <c:pt idx="4">
                  <c:v>Baby Boomers</c:v>
                </c:pt>
              </c:strCache>
            </c:strRef>
          </c:cat>
          <c:val>
            <c:numRef>
              <c:f>'P3 a P6'!$D$7:$H$7</c:f>
              <c:numCache>
                <c:formatCode>General</c:formatCode>
                <c:ptCount val="5"/>
                <c:pt idx="0" formatCode="0%">
                  <c:v>0.78300000000000003</c:v>
                </c:pt>
                <c:pt idx="2" formatCode="0%">
                  <c:v>0.79500000000000004</c:v>
                </c:pt>
                <c:pt idx="3" formatCode="0%">
                  <c:v>0.80800000000000005</c:v>
                </c:pt>
                <c:pt idx="4" formatCode="0%">
                  <c:v>0.746</c:v>
                </c:pt>
              </c:numCache>
            </c:numRef>
          </c:val>
          <c:extLst xmlns:c16r2="http://schemas.microsoft.com/office/drawing/2015/06/chart">
            <c:ext xmlns:c16="http://schemas.microsoft.com/office/drawing/2014/chart" uri="{C3380CC4-5D6E-409C-BE32-E72D297353CC}">
              <c16:uniqueId val="{00000004-8A51-43FB-B9EE-E568B6A89148}"/>
            </c:ext>
          </c:extLst>
        </c:ser>
        <c:dLbls>
          <c:dLblPos val="ctr"/>
          <c:showLegendKey val="0"/>
          <c:showVal val="1"/>
          <c:showCatName val="0"/>
          <c:showSerName val="0"/>
          <c:showPercent val="0"/>
          <c:showBubbleSize val="0"/>
        </c:dLbls>
        <c:gapWidth val="150"/>
        <c:overlap val="100"/>
        <c:axId val="188675200"/>
        <c:axId val="188676736"/>
      </c:barChart>
      <c:catAx>
        <c:axId val="18867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UY"/>
          </a:p>
        </c:txPr>
        <c:crossAx val="188676736"/>
        <c:crosses val="autoZero"/>
        <c:auto val="1"/>
        <c:lblAlgn val="ctr"/>
        <c:lblOffset val="100"/>
        <c:noMultiLvlLbl val="0"/>
      </c:catAx>
      <c:valAx>
        <c:axId val="188676736"/>
        <c:scaling>
          <c:orientation val="minMax"/>
        </c:scaling>
        <c:delete val="1"/>
        <c:axPos val="l"/>
        <c:numFmt formatCode="0%" sourceLinked="1"/>
        <c:majorTickMark val="none"/>
        <c:minorTickMark val="none"/>
        <c:tickLblPos val="nextTo"/>
        <c:crossAx val="188675200"/>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UY"/>
        </a:p>
      </c:txPr>
    </c:legend>
    <c:plotVisOnly val="1"/>
    <c:dispBlanksAs val="gap"/>
    <c:showDLblsOverMax val="0"/>
  </c:chart>
  <c:spPr>
    <a:noFill/>
    <a:ln>
      <a:noFill/>
    </a:ln>
    <a:effectLst/>
  </c:spPr>
  <c:txPr>
    <a:bodyPr/>
    <a:lstStyle/>
    <a:p>
      <a:pPr>
        <a:defRPr sz="1200" b="1">
          <a:solidFill>
            <a:schemeClr val="tx1"/>
          </a:solidFill>
        </a:defRPr>
      </a:pPr>
      <a:endParaRPr lang="es-UY"/>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UY"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8497A1-DF04-4396-B7EC-EBFB51959BE2}" type="datetimeFigureOut">
              <a:rPr lang="es-UY" smtClean="0"/>
              <a:t>25/7/2018</a:t>
            </a:fld>
            <a:endParaRPr lang="es-UY" dirty="0"/>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UY"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UY"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343D27-CCCF-4428-BB86-AC8EFC920C6E}" type="slidenum">
              <a:rPr lang="es-UY" smtClean="0"/>
              <a:t>‹Nº›</a:t>
            </a:fld>
            <a:endParaRPr lang="es-UY" dirty="0"/>
          </a:p>
        </p:txBody>
      </p:sp>
    </p:spTree>
    <p:extLst>
      <p:ext uri="{BB962C8B-B14F-4D97-AF65-F5344CB8AC3E}">
        <p14:creationId xmlns:p14="http://schemas.microsoft.com/office/powerpoint/2010/main" val="3969296612"/>
      </p:ext>
    </p:extLst>
  </p:cSld>
  <p:clrMap bg1="lt1" tx1="dk1" bg2="lt2" tx2="dk2" accent1="accent1" accent2="accent2" accent3="accent3" accent4="accent4" accent5="accent5" accent6="accent6" hlink="hlink" folHlink="folHlink"/>
  <p:notesStyle>
    <a:lvl1pPr marL="0" algn="l" defTabSz="913973" rtl="0" eaLnBrk="1" latinLnBrk="0" hangingPunct="1">
      <a:defRPr sz="1200" kern="1200">
        <a:solidFill>
          <a:schemeClr val="tx1"/>
        </a:solidFill>
        <a:latin typeface="+mn-lt"/>
        <a:ea typeface="+mn-ea"/>
        <a:cs typeface="+mn-cs"/>
      </a:defRPr>
    </a:lvl1pPr>
    <a:lvl2pPr marL="456974" algn="l" defTabSz="913973" rtl="0" eaLnBrk="1" latinLnBrk="0" hangingPunct="1">
      <a:defRPr sz="1200" kern="1200">
        <a:solidFill>
          <a:schemeClr val="tx1"/>
        </a:solidFill>
        <a:latin typeface="+mn-lt"/>
        <a:ea typeface="+mn-ea"/>
        <a:cs typeface="+mn-cs"/>
      </a:defRPr>
    </a:lvl2pPr>
    <a:lvl3pPr marL="913973" algn="l" defTabSz="913973" rtl="0" eaLnBrk="1" latinLnBrk="0" hangingPunct="1">
      <a:defRPr sz="1200" kern="1200">
        <a:solidFill>
          <a:schemeClr val="tx1"/>
        </a:solidFill>
        <a:latin typeface="+mn-lt"/>
        <a:ea typeface="+mn-ea"/>
        <a:cs typeface="+mn-cs"/>
      </a:defRPr>
    </a:lvl3pPr>
    <a:lvl4pPr marL="1370954" algn="l" defTabSz="913973" rtl="0" eaLnBrk="1" latinLnBrk="0" hangingPunct="1">
      <a:defRPr sz="1200" kern="1200">
        <a:solidFill>
          <a:schemeClr val="tx1"/>
        </a:solidFill>
        <a:latin typeface="+mn-lt"/>
        <a:ea typeface="+mn-ea"/>
        <a:cs typeface="+mn-cs"/>
      </a:defRPr>
    </a:lvl4pPr>
    <a:lvl5pPr marL="1827944" algn="l" defTabSz="913973" rtl="0" eaLnBrk="1" latinLnBrk="0" hangingPunct="1">
      <a:defRPr sz="1200" kern="1200">
        <a:solidFill>
          <a:schemeClr val="tx1"/>
        </a:solidFill>
        <a:latin typeface="+mn-lt"/>
        <a:ea typeface="+mn-ea"/>
        <a:cs typeface="+mn-cs"/>
      </a:defRPr>
    </a:lvl5pPr>
    <a:lvl6pPr marL="2284917" algn="l" defTabSz="913973" rtl="0" eaLnBrk="1" latinLnBrk="0" hangingPunct="1">
      <a:defRPr sz="1200" kern="1200">
        <a:solidFill>
          <a:schemeClr val="tx1"/>
        </a:solidFill>
        <a:latin typeface="+mn-lt"/>
        <a:ea typeface="+mn-ea"/>
        <a:cs typeface="+mn-cs"/>
      </a:defRPr>
    </a:lvl6pPr>
    <a:lvl7pPr marL="2741891" algn="l" defTabSz="913973" rtl="0" eaLnBrk="1" latinLnBrk="0" hangingPunct="1">
      <a:defRPr sz="1200" kern="1200">
        <a:solidFill>
          <a:schemeClr val="tx1"/>
        </a:solidFill>
        <a:latin typeface="+mn-lt"/>
        <a:ea typeface="+mn-ea"/>
        <a:cs typeface="+mn-cs"/>
      </a:defRPr>
    </a:lvl7pPr>
    <a:lvl8pPr marL="3198880" algn="l" defTabSz="913973" rtl="0" eaLnBrk="1" latinLnBrk="0" hangingPunct="1">
      <a:defRPr sz="1200" kern="1200">
        <a:solidFill>
          <a:schemeClr val="tx1"/>
        </a:solidFill>
        <a:latin typeface="+mn-lt"/>
        <a:ea typeface="+mn-ea"/>
        <a:cs typeface="+mn-cs"/>
      </a:defRPr>
    </a:lvl8pPr>
    <a:lvl9pPr marL="3655862" algn="l" defTabSz="91397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solidFill>
                  <a:prstClr val="black"/>
                </a:solidFill>
              </a:rPr>
              <a:pPr/>
              <a:t>9</a:t>
            </a:fld>
            <a:endParaRPr lang="es-UY">
              <a:solidFill>
                <a:prstClr val="black"/>
              </a:solidFill>
            </a:endParaRPr>
          </a:p>
        </p:txBody>
      </p:sp>
    </p:spTree>
    <p:extLst>
      <p:ext uri="{BB962C8B-B14F-4D97-AF65-F5344CB8AC3E}">
        <p14:creationId xmlns:p14="http://schemas.microsoft.com/office/powerpoint/2010/main" val="1904915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EE343D27-CCCF-4428-BB86-AC8EFC920C6E}" type="slidenum">
              <a:rPr lang="es-UY" smtClean="0">
                <a:solidFill>
                  <a:prstClr val="black"/>
                </a:solidFill>
              </a:rPr>
              <a:pPr>
                <a:defRPr/>
              </a:pPr>
              <a:t>19</a:t>
            </a:fld>
            <a:endParaRPr lang="es-UY">
              <a:solidFill>
                <a:prstClr val="black"/>
              </a:solidFill>
            </a:endParaRPr>
          </a:p>
        </p:txBody>
      </p:sp>
    </p:spTree>
    <p:extLst>
      <p:ext uri="{BB962C8B-B14F-4D97-AF65-F5344CB8AC3E}">
        <p14:creationId xmlns:p14="http://schemas.microsoft.com/office/powerpoint/2010/main" val="2332212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EE343D27-CCCF-4428-BB86-AC8EFC920C6E}" type="slidenum">
              <a:rPr lang="es-UY" smtClean="0">
                <a:solidFill>
                  <a:prstClr val="black"/>
                </a:solidFill>
              </a:rPr>
              <a:pPr>
                <a:defRPr/>
              </a:pPr>
              <a:t>20</a:t>
            </a:fld>
            <a:endParaRPr lang="es-UY">
              <a:solidFill>
                <a:prstClr val="black"/>
              </a:solidFill>
            </a:endParaRPr>
          </a:p>
        </p:txBody>
      </p:sp>
    </p:spTree>
    <p:extLst>
      <p:ext uri="{BB962C8B-B14F-4D97-AF65-F5344CB8AC3E}">
        <p14:creationId xmlns:p14="http://schemas.microsoft.com/office/powerpoint/2010/main" val="1602553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EE343D27-CCCF-4428-BB86-AC8EFC920C6E}" type="slidenum">
              <a:rPr lang="es-UY" smtClean="0">
                <a:solidFill>
                  <a:prstClr val="black"/>
                </a:solidFill>
              </a:rPr>
              <a:pPr>
                <a:defRPr/>
              </a:pPr>
              <a:t>21</a:t>
            </a:fld>
            <a:endParaRPr lang="es-UY">
              <a:solidFill>
                <a:prstClr val="black"/>
              </a:solidFill>
            </a:endParaRPr>
          </a:p>
        </p:txBody>
      </p:sp>
    </p:spTree>
    <p:extLst>
      <p:ext uri="{BB962C8B-B14F-4D97-AF65-F5344CB8AC3E}">
        <p14:creationId xmlns:p14="http://schemas.microsoft.com/office/powerpoint/2010/main" val="3478451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t>23</a:t>
            </a:fld>
            <a:endParaRPr lang="es-UY"/>
          </a:p>
        </p:txBody>
      </p:sp>
    </p:spTree>
    <p:extLst>
      <p:ext uri="{BB962C8B-B14F-4D97-AF65-F5344CB8AC3E}">
        <p14:creationId xmlns:p14="http://schemas.microsoft.com/office/powerpoint/2010/main" val="969266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t>24</a:t>
            </a:fld>
            <a:endParaRPr lang="es-UY"/>
          </a:p>
        </p:txBody>
      </p:sp>
    </p:spTree>
    <p:extLst>
      <p:ext uri="{BB962C8B-B14F-4D97-AF65-F5344CB8AC3E}">
        <p14:creationId xmlns:p14="http://schemas.microsoft.com/office/powerpoint/2010/main" val="1604947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t>25</a:t>
            </a:fld>
            <a:endParaRPr lang="es-UY"/>
          </a:p>
        </p:txBody>
      </p:sp>
    </p:spTree>
    <p:extLst>
      <p:ext uri="{BB962C8B-B14F-4D97-AF65-F5344CB8AC3E}">
        <p14:creationId xmlns:p14="http://schemas.microsoft.com/office/powerpoint/2010/main" val="1927863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t>26</a:t>
            </a:fld>
            <a:endParaRPr lang="es-UY"/>
          </a:p>
        </p:txBody>
      </p:sp>
    </p:spTree>
    <p:extLst>
      <p:ext uri="{BB962C8B-B14F-4D97-AF65-F5344CB8AC3E}">
        <p14:creationId xmlns:p14="http://schemas.microsoft.com/office/powerpoint/2010/main" val="1853429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EE343D27-CCCF-4428-BB86-AC8EFC920C6E}" type="slidenum">
              <a:rPr lang="es-UY" smtClean="0">
                <a:solidFill>
                  <a:prstClr val="black"/>
                </a:solidFill>
              </a:rPr>
              <a:pPr>
                <a:defRPr/>
              </a:pPr>
              <a:t>27</a:t>
            </a:fld>
            <a:endParaRPr lang="es-UY">
              <a:solidFill>
                <a:prstClr val="black"/>
              </a:solidFill>
            </a:endParaRPr>
          </a:p>
        </p:txBody>
      </p:sp>
    </p:spTree>
    <p:extLst>
      <p:ext uri="{BB962C8B-B14F-4D97-AF65-F5344CB8AC3E}">
        <p14:creationId xmlns:p14="http://schemas.microsoft.com/office/powerpoint/2010/main" val="3346729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EE343D27-CCCF-4428-BB86-AC8EFC920C6E}" type="slidenum">
              <a:rPr lang="es-UY" smtClean="0">
                <a:solidFill>
                  <a:prstClr val="black"/>
                </a:solidFill>
              </a:rPr>
              <a:pPr>
                <a:defRPr/>
              </a:pPr>
              <a:t>28</a:t>
            </a:fld>
            <a:endParaRPr lang="es-UY">
              <a:solidFill>
                <a:prstClr val="black"/>
              </a:solidFill>
            </a:endParaRPr>
          </a:p>
        </p:txBody>
      </p:sp>
    </p:spTree>
    <p:extLst>
      <p:ext uri="{BB962C8B-B14F-4D97-AF65-F5344CB8AC3E}">
        <p14:creationId xmlns:p14="http://schemas.microsoft.com/office/powerpoint/2010/main" val="3960885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solidFill>
                  <a:prstClr val="black"/>
                </a:solidFill>
              </a:rPr>
              <a:pPr/>
              <a:t>30</a:t>
            </a:fld>
            <a:endParaRPr lang="es-UY">
              <a:solidFill>
                <a:prstClr val="black"/>
              </a:solidFill>
            </a:endParaRPr>
          </a:p>
        </p:txBody>
      </p:sp>
    </p:spTree>
    <p:extLst>
      <p:ext uri="{BB962C8B-B14F-4D97-AF65-F5344CB8AC3E}">
        <p14:creationId xmlns:p14="http://schemas.microsoft.com/office/powerpoint/2010/main" val="3615491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solidFill>
                  <a:prstClr val="black"/>
                </a:solidFill>
              </a:rPr>
              <a:pPr/>
              <a:t>10</a:t>
            </a:fld>
            <a:endParaRPr lang="es-UY">
              <a:solidFill>
                <a:prstClr val="black"/>
              </a:solidFill>
            </a:endParaRPr>
          </a:p>
        </p:txBody>
      </p:sp>
    </p:spTree>
    <p:extLst>
      <p:ext uri="{BB962C8B-B14F-4D97-AF65-F5344CB8AC3E}">
        <p14:creationId xmlns:p14="http://schemas.microsoft.com/office/powerpoint/2010/main" val="535112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t>31</a:t>
            </a:fld>
            <a:endParaRPr lang="es-UY"/>
          </a:p>
        </p:txBody>
      </p:sp>
    </p:spTree>
    <p:extLst>
      <p:ext uri="{BB962C8B-B14F-4D97-AF65-F5344CB8AC3E}">
        <p14:creationId xmlns:p14="http://schemas.microsoft.com/office/powerpoint/2010/main" val="2855350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t>32</a:t>
            </a:fld>
            <a:endParaRPr lang="es-UY"/>
          </a:p>
        </p:txBody>
      </p:sp>
    </p:spTree>
    <p:extLst>
      <p:ext uri="{BB962C8B-B14F-4D97-AF65-F5344CB8AC3E}">
        <p14:creationId xmlns:p14="http://schemas.microsoft.com/office/powerpoint/2010/main" val="992386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t>33</a:t>
            </a:fld>
            <a:endParaRPr lang="es-UY"/>
          </a:p>
        </p:txBody>
      </p:sp>
    </p:spTree>
    <p:extLst>
      <p:ext uri="{BB962C8B-B14F-4D97-AF65-F5344CB8AC3E}">
        <p14:creationId xmlns:p14="http://schemas.microsoft.com/office/powerpoint/2010/main" val="2138195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t>34</a:t>
            </a:fld>
            <a:endParaRPr lang="es-UY"/>
          </a:p>
        </p:txBody>
      </p:sp>
    </p:spTree>
    <p:extLst>
      <p:ext uri="{BB962C8B-B14F-4D97-AF65-F5344CB8AC3E}">
        <p14:creationId xmlns:p14="http://schemas.microsoft.com/office/powerpoint/2010/main" val="2433452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t>35</a:t>
            </a:fld>
            <a:endParaRPr lang="es-UY"/>
          </a:p>
        </p:txBody>
      </p:sp>
    </p:spTree>
    <p:extLst>
      <p:ext uri="{BB962C8B-B14F-4D97-AF65-F5344CB8AC3E}">
        <p14:creationId xmlns:p14="http://schemas.microsoft.com/office/powerpoint/2010/main" val="746988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solidFill>
                  <a:prstClr val="black"/>
                </a:solidFill>
              </a:rPr>
              <a:pPr/>
              <a:t>36</a:t>
            </a:fld>
            <a:endParaRPr lang="es-UY">
              <a:solidFill>
                <a:prstClr val="black"/>
              </a:solidFill>
            </a:endParaRPr>
          </a:p>
        </p:txBody>
      </p:sp>
    </p:spTree>
    <p:extLst>
      <p:ext uri="{BB962C8B-B14F-4D97-AF65-F5344CB8AC3E}">
        <p14:creationId xmlns:p14="http://schemas.microsoft.com/office/powerpoint/2010/main" val="3824832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solidFill>
                  <a:prstClr val="black"/>
                </a:solidFill>
              </a:rPr>
              <a:pPr/>
              <a:t>37</a:t>
            </a:fld>
            <a:endParaRPr lang="es-UY">
              <a:solidFill>
                <a:prstClr val="black"/>
              </a:solidFill>
            </a:endParaRPr>
          </a:p>
        </p:txBody>
      </p:sp>
    </p:spTree>
    <p:extLst>
      <p:ext uri="{BB962C8B-B14F-4D97-AF65-F5344CB8AC3E}">
        <p14:creationId xmlns:p14="http://schemas.microsoft.com/office/powerpoint/2010/main" val="911466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solidFill>
                  <a:prstClr val="black"/>
                </a:solidFill>
              </a:rPr>
              <a:pPr/>
              <a:t>38</a:t>
            </a:fld>
            <a:endParaRPr lang="es-UY">
              <a:solidFill>
                <a:prstClr val="black"/>
              </a:solidFill>
            </a:endParaRPr>
          </a:p>
        </p:txBody>
      </p:sp>
    </p:spTree>
    <p:extLst>
      <p:ext uri="{BB962C8B-B14F-4D97-AF65-F5344CB8AC3E}">
        <p14:creationId xmlns:p14="http://schemas.microsoft.com/office/powerpoint/2010/main" val="2533550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solidFill>
                  <a:prstClr val="black"/>
                </a:solidFill>
              </a:rPr>
              <a:pPr/>
              <a:t>39</a:t>
            </a:fld>
            <a:endParaRPr lang="es-UY">
              <a:solidFill>
                <a:prstClr val="black"/>
              </a:solidFill>
            </a:endParaRPr>
          </a:p>
        </p:txBody>
      </p:sp>
    </p:spTree>
    <p:extLst>
      <p:ext uri="{BB962C8B-B14F-4D97-AF65-F5344CB8AC3E}">
        <p14:creationId xmlns:p14="http://schemas.microsoft.com/office/powerpoint/2010/main" val="1170992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EE343D27-CCCF-4428-BB86-AC8EFC920C6E}" type="slidenum">
              <a:rPr lang="es-UY" smtClean="0">
                <a:solidFill>
                  <a:prstClr val="black"/>
                </a:solidFill>
              </a:rPr>
              <a:pPr>
                <a:defRPr/>
              </a:pPr>
              <a:t>40</a:t>
            </a:fld>
            <a:endParaRPr lang="es-UY">
              <a:solidFill>
                <a:prstClr val="black"/>
              </a:solidFill>
            </a:endParaRPr>
          </a:p>
        </p:txBody>
      </p:sp>
    </p:spTree>
    <p:extLst>
      <p:ext uri="{BB962C8B-B14F-4D97-AF65-F5344CB8AC3E}">
        <p14:creationId xmlns:p14="http://schemas.microsoft.com/office/powerpoint/2010/main" val="1308443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EE343D27-CCCF-4428-BB86-AC8EFC920C6E}" type="slidenum">
              <a:rPr lang="es-UY" smtClean="0">
                <a:solidFill>
                  <a:prstClr val="black"/>
                </a:solidFill>
              </a:rPr>
              <a:pPr>
                <a:defRPr/>
              </a:pPr>
              <a:t>11</a:t>
            </a:fld>
            <a:endParaRPr lang="es-UY">
              <a:solidFill>
                <a:prstClr val="black"/>
              </a:solidFill>
            </a:endParaRPr>
          </a:p>
        </p:txBody>
      </p:sp>
    </p:spTree>
    <p:extLst>
      <p:ext uri="{BB962C8B-B14F-4D97-AF65-F5344CB8AC3E}">
        <p14:creationId xmlns:p14="http://schemas.microsoft.com/office/powerpoint/2010/main" val="4098389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EE343D27-CCCF-4428-BB86-AC8EFC920C6E}" type="slidenum">
              <a:rPr lang="es-UY" smtClean="0">
                <a:solidFill>
                  <a:prstClr val="black"/>
                </a:solidFill>
              </a:rPr>
              <a:pPr>
                <a:defRPr/>
              </a:pPr>
              <a:t>41</a:t>
            </a:fld>
            <a:endParaRPr lang="es-UY">
              <a:solidFill>
                <a:prstClr val="black"/>
              </a:solidFill>
            </a:endParaRPr>
          </a:p>
        </p:txBody>
      </p:sp>
    </p:spTree>
    <p:extLst>
      <p:ext uri="{BB962C8B-B14F-4D97-AF65-F5344CB8AC3E}">
        <p14:creationId xmlns:p14="http://schemas.microsoft.com/office/powerpoint/2010/main" val="3641723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EE343D27-CCCF-4428-BB86-AC8EFC920C6E}" type="slidenum">
              <a:rPr lang="es-UY" smtClean="0">
                <a:solidFill>
                  <a:prstClr val="black"/>
                </a:solidFill>
              </a:rPr>
              <a:pPr>
                <a:defRPr/>
              </a:pPr>
              <a:t>42</a:t>
            </a:fld>
            <a:endParaRPr lang="es-UY">
              <a:solidFill>
                <a:prstClr val="black"/>
              </a:solidFill>
            </a:endParaRPr>
          </a:p>
        </p:txBody>
      </p:sp>
    </p:spTree>
    <p:extLst>
      <p:ext uri="{BB962C8B-B14F-4D97-AF65-F5344CB8AC3E}">
        <p14:creationId xmlns:p14="http://schemas.microsoft.com/office/powerpoint/2010/main" val="1907589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EE343D27-CCCF-4428-BB86-AC8EFC920C6E}" type="slidenum">
              <a:rPr lang="es-UY" smtClean="0">
                <a:solidFill>
                  <a:prstClr val="black"/>
                </a:solidFill>
              </a:rPr>
              <a:pPr>
                <a:defRPr/>
              </a:pPr>
              <a:t>43</a:t>
            </a:fld>
            <a:endParaRPr lang="es-UY">
              <a:solidFill>
                <a:prstClr val="black"/>
              </a:solidFill>
            </a:endParaRPr>
          </a:p>
        </p:txBody>
      </p:sp>
    </p:spTree>
    <p:extLst>
      <p:ext uri="{BB962C8B-B14F-4D97-AF65-F5344CB8AC3E}">
        <p14:creationId xmlns:p14="http://schemas.microsoft.com/office/powerpoint/2010/main" val="2652272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EE343D27-CCCF-4428-BB86-AC8EFC920C6E}" type="slidenum">
              <a:rPr lang="es-UY" smtClean="0">
                <a:solidFill>
                  <a:prstClr val="black"/>
                </a:solidFill>
              </a:rPr>
              <a:pPr>
                <a:defRPr/>
              </a:pPr>
              <a:t>44</a:t>
            </a:fld>
            <a:endParaRPr lang="es-UY">
              <a:solidFill>
                <a:prstClr val="black"/>
              </a:solidFill>
            </a:endParaRPr>
          </a:p>
        </p:txBody>
      </p:sp>
    </p:spTree>
    <p:extLst>
      <p:ext uri="{BB962C8B-B14F-4D97-AF65-F5344CB8AC3E}">
        <p14:creationId xmlns:p14="http://schemas.microsoft.com/office/powerpoint/2010/main" val="3310930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solidFill>
                  <a:prstClr val="black"/>
                </a:solidFill>
              </a:rPr>
              <a:pPr/>
              <a:t>46</a:t>
            </a:fld>
            <a:endParaRPr lang="es-UY">
              <a:solidFill>
                <a:prstClr val="black"/>
              </a:solidFill>
            </a:endParaRPr>
          </a:p>
        </p:txBody>
      </p:sp>
    </p:spTree>
    <p:extLst>
      <p:ext uri="{BB962C8B-B14F-4D97-AF65-F5344CB8AC3E}">
        <p14:creationId xmlns:p14="http://schemas.microsoft.com/office/powerpoint/2010/main" val="1019198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solidFill>
                  <a:prstClr val="black"/>
                </a:solidFill>
              </a:rPr>
              <a:pPr/>
              <a:t>47</a:t>
            </a:fld>
            <a:endParaRPr lang="es-UY">
              <a:solidFill>
                <a:prstClr val="black"/>
              </a:solidFill>
            </a:endParaRPr>
          </a:p>
        </p:txBody>
      </p:sp>
    </p:spTree>
    <p:extLst>
      <p:ext uri="{BB962C8B-B14F-4D97-AF65-F5344CB8AC3E}">
        <p14:creationId xmlns:p14="http://schemas.microsoft.com/office/powerpoint/2010/main" val="1096793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solidFill>
                  <a:prstClr val="black"/>
                </a:solidFill>
              </a:rPr>
              <a:pPr/>
              <a:t>48</a:t>
            </a:fld>
            <a:endParaRPr lang="es-UY">
              <a:solidFill>
                <a:prstClr val="black"/>
              </a:solidFill>
            </a:endParaRPr>
          </a:p>
        </p:txBody>
      </p:sp>
    </p:spTree>
    <p:extLst>
      <p:ext uri="{BB962C8B-B14F-4D97-AF65-F5344CB8AC3E}">
        <p14:creationId xmlns:p14="http://schemas.microsoft.com/office/powerpoint/2010/main" val="15000327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solidFill>
                  <a:prstClr val="black"/>
                </a:solidFill>
              </a:rPr>
              <a:pPr/>
              <a:t>49</a:t>
            </a:fld>
            <a:endParaRPr lang="es-UY">
              <a:solidFill>
                <a:prstClr val="black"/>
              </a:solidFill>
            </a:endParaRPr>
          </a:p>
        </p:txBody>
      </p:sp>
    </p:spTree>
    <p:extLst>
      <p:ext uri="{BB962C8B-B14F-4D97-AF65-F5344CB8AC3E}">
        <p14:creationId xmlns:p14="http://schemas.microsoft.com/office/powerpoint/2010/main" val="1792657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solidFill>
                  <a:prstClr val="black"/>
                </a:solidFill>
              </a:rPr>
              <a:pPr/>
              <a:t>50</a:t>
            </a:fld>
            <a:endParaRPr lang="es-UY">
              <a:solidFill>
                <a:prstClr val="black"/>
              </a:solidFill>
            </a:endParaRPr>
          </a:p>
        </p:txBody>
      </p:sp>
    </p:spTree>
    <p:extLst>
      <p:ext uri="{BB962C8B-B14F-4D97-AF65-F5344CB8AC3E}">
        <p14:creationId xmlns:p14="http://schemas.microsoft.com/office/powerpoint/2010/main" val="3345262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solidFill>
                  <a:prstClr val="black"/>
                </a:solidFill>
              </a:rPr>
              <a:pPr/>
              <a:t>51</a:t>
            </a:fld>
            <a:endParaRPr lang="es-UY">
              <a:solidFill>
                <a:prstClr val="black"/>
              </a:solidFill>
            </a:endParaRPr>
          </a:p>
        </p:txBody>
      </p:sp>
    </p:spTree>
    <p:extLst>
      <p:ext uri="{BB962C8B-B14F-4D97-AF65-F5344CB8AC3E}">
        <p14:creationId xmlns:p14="http://schemas.microsoft.com/office/powerpoint/2010/main" val="597357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t>13</a:t>
            </a:fld>
            <a:endParaRPr lang="es-UY"/>
          </a:p>
        </p:txBody>
      </p:sp>
    </p:spTree>
    <p:extLst>
      <p:ext uri="{BB962C8B-B14F-4D97-AF65-F5344CB8AC3E}">
        <p14:creationId xmlns:p14="http://schemas.microsoft.com/office/powerpoint/2010/main" val="219248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t>14</a:t>
            </a:fld>
            <a:endParaRPr lang="es-UY"/>
          </a:p>
        </p:txBody>
      </p:sp>
    </p:spTree>
    <p:extLst>
      <p:ext uri="{BB962C8B-B14F-4D97-AF65-F5344CB8AC3E}">
        <p14:creationId xmlns:p14="http://schemas.microsoft.com/office/powerpoint/2010/main" val="1535231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solidFill>
                  <a:prstClr val="black"/>
                </a:solidFill>
              </a:rPr>
              <a:pPr/>
              <a:t>15</a:t>
            </a:fld>
            <a:endParaRPr lang="es-UY">
              <a:solidFill>
                <a:prstClr val="black"/>
              </a:solidFill>
            </a:endParaRPr>
          </a:p>
        </p:txBody>
      </p:sp>
    </p:spTree>
    <p:extLst>
      <p:ext uri="{BB962C8B-B14F-4D97-AF65-F5344CB8AC3E}">
        <p14:creationId xmlns:p14="http://schemas.microsoft.com/office/powerpoint/2010/main" val="1090515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solidFill>
                  <a:prstClr val="black"/>
                </a:solidFill>
              </a:rPr>
              <a:pPr/>
              <a:t>16</a:t>
            </a:fld>
            <a:endParaRPr lang="es-UY">
              <a:solidFill>
                <a:prstClr val="black"/>
              </a:solidFill>
            </a:endParaRPr>
          </a:p>
        </p:txBody>
      </p:sp>
    </p:spTree>
    <p:extLst>
      <p:ext uri="{BB962C8B-B14F-4D97-AF65-F5344CB8AC3E}">
        <p14:creationId xmlns:p14="http://schemas.microsoft.com/office/powerpoint/2010/main" val="1257657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t>17</a:t>
            </a:fld>
            <a:endParaRPr lang="es-UY"/>
          </a:p>
        </p:txBody>
      </p:sp>
    </p:spTree>
    <p:extLst>
      <p:ext uri="{BB962C8B-B14F-4D97-AF65-F5344CB8AC3E}">
        <p14:creationId xmlns:p14="http://schemas.microsoft.com/office/powerpoint/2010/main" val="3081921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343D27-CCCF-4428-BB86-AC8EFC920C6E}" type="slidenum">
              <a:rPr lang="es-UY" smtClean="0"/>
              <a:t>18</a:t>
            </a:fld>
            <a:endParaRPr lang="es-UY"/>
          </a:p>
        </p:txBody>
      </p:sp>
    </p:spTree>
    <p:extLst>
      <p:ext uri="{BB962C8B-B14F-4D97-AF65-F5344CB8AC3E}">
        <p14:creationId xmlns:p14="http://schemas.microsoft.com/office/powerpoint/2010/main" val="1991315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755576" y="267494"/>
            <a:ext cx="8178080" cy="216000"/>
          </a:xfrm>
          <a:prstGeom prst="rect">
            <a:avLst/>
          </a:prstGeom>
        </p:spPr>
        <p:txBody>
          <a:bodyPr anchor="t"/>
          <a:lstStyle>
            <a:lvl1pPr algn="l">
              <a:defRPr lang="es-MX" sz="1350" b="1" kern="1200" dirty="0">
                <a:solidFill>
                  <a:prstClr val="white"/>
                </a:solidFill>
                <a:effectLst>
                  <a:outerShdw blurRad="38100" dist="38100" dir="2700000" algn="tl">
                    <a:srgbClr val="000000">
                      <a:alpha val="43137"/>
                    </a:srgbClr>
                  </a:outerShdw>
                </a:effectLst>
                <a:latin typeface="Calibri" panose="020F0502020204030204"/>
                <a:ea typeface="+mn-ea"/>
                <a:cs typeface="+mn-cs"/>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971600" y="555526"/>
            <a:ext cx="6858000" cy="374278"/>
          </a:xfrm>
          <a:prstGeom prst="rect">
            <a:avLst/>
          </a:prstGeom>
        </p:spPr>
        <p:txBody>
          <a:bodyPr anchor="ctr"/>
          <a:lstStyle>
            <a:lvl1pPr marL="0" indent="0" algn="l">
              <a:lnSpc>
                <a:spcPct val="80000"/>
              </a:lnSpc>
              <a:spcBef>
                <a:spcPts val="0"/>
              </a:spcBef>
              <a:buNone/>
              <a:defRPr lang="es-MX" sz="1800" b="1" kern="0" dirty="0">
                <a:solidFill>
                  <a:prstClr val="black"/>
                </a:solidFill>
                <a:latin typeface="Calibri" panose="020F0502020204030204"/>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endParaRPr lang="es-MX" dirty="0"/>
          </a:p>
        </p:txBody>
      </p:sp>
      <p:sp>
        <p:nvSpPr>
          <p:cNvPr id="4" name="Marcador de fecha 3"/>
          <p:cNvSpPr>
            <a:spLocks noGrp="1"/>
          </p:cNvSpPr>
          <p:nvPr>
            <p:ph type="dt" sz="half" idx="10"/>
          </p:nvPr>
        </p:nvSpPr>
        <p:spPr/>
        <p:txBody>
          <a:bodyPr/>
          <a:lstStyle/>
          <a:p>
            <a:fld id="{EE124CE4-3772-4AF7-BE2A-36F25453FC29}" type="datetime1">
              <a:rPr lang="es-MX" smtClean="0"/>
              <a:t>25/07/2018</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29701D2F-838C-4E86-9F15-A90E1B31B730}" type="slidenum">
              <a:rPr lang="es-MX" smtClean="0"/>
              <a:pPr/>
              <a:t>‹Nº›</a:t>
            </a:fld>
            <a:endParaRPr lang="es-MX" dirty="0"/>
          </a:p>
        </p:txBody>
      </p:sp>
    </p:spTree>
    <p:extLst>
      <p:ext uri="{BB962C8B-B14F-4D97-AF65-F5344CB8AC3E}">
        <p14:creationId xmlns:p14="http://schemas.microsoft.com/office/powerpoint/2010/main" val="1222174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273844"/>
            <a:ext cx="7886700" cy="994172"/>
          </a:xfrm>
          <a:prstGeom prst="rect">
            <a:avLst/>
          </a:prstGeom>
        </p:spPr>
        <p:txBody>
          <a:bodyPr/>
          <a:lstStyle/>
          <a:p>
            <a:r>
              <a:rPr lang="es-ES"/>
              <a:t>Haga clic para modificar el estilo de título del patrón</a:t>
            </a:r>
            <a:endParaRPr lang="es-MX"/>
          </a:p>
        </p:txBody>
      </p:sp>
      <p:sp>
        <p:nvSpPr>
          <p:cNvPr id="3" name="Marcador de contenido 2"/>
          <p:cNvSpPr>
            <a:spLocks noGrp="1"/>
          </p:cNvSpPr>
          <p:nvPr>
            <p:ph idx="1"/>
          </p:nvPr>
        </p:nvSpPr>
        <p:spPr>
          <a:xfrm>
            <a:off x="628650" y="1369219"/>
            <a:ext cx="7886700" cy="3263504"/>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8BB6AF85-7231-4A54-B3FC-927795B55C71}" type="datetime1">
              <a:rPr lang="es-MX" smtClean="0"/>
              <a:t>25/07/2018</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29701D2F-838C-4E86-9F15-A90E1B31B730}" type="slidenum">
              <a:rPr lang="es-MX" smtClean="0"/>
              <a:t>‹Nº›</a:t>
            </a:fld>
            <a:endParaRPr lang="es-MX" dirty="0"/>
          </a:p>
        </p:txBody>
      </p:sp>
    </p:spTree>
    <p:extLst>
      <p:ext uri="{BB962C8B-B14F-4D97-AF65-F5344CB8AC3E}">
        <p14:creationId xmlns:p14="http://schemas.microsoft.com/office/powerpoint/2010/main" val="18128498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Marcador de fecha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4BE3099-65B0-452B-AB8B-60C529F71D66}" type="datetime1">
              <a:rPr lang="es-MX" smtClean="0"/>
              <a:t>25/07/2018</a:t>
            </a:fld>
            <a:endParaRPr lang="es-MX" dirty="0"/>
          </a:p>
        </p:txBody>
      </p:sp>
      <p:sp>
        <p:nvSpPr>
          <p:cNvPr id="5" name="Marcador de pie de página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dirty="0"/>
          </a:p>
        </p:txBody>
      </p:sp>
      <p:sp>
        <p:nvSpPr>
          <p:cNvPr id="6" name="Marcador de número de diapositiva 5"/>
          <p:cNvSpPr>
            <a:spLocks noGrp="1"/>
          </p:cNvSpPr>
          <p:nvPr>
            <p:ph type="sldNum" sz="quarter" idx="4"/>
          </p:nvPr>
        </p:nvSpPr>
        <p:spPr>
          <a:xfrm>
            <a:off x="7020272" y="4803998"/>
            <a:ext cx="2057400" cy="273844"/>
          </a:xfrm>
          <a:prstGeom prst="rect">
            <a:avLst/>
          </a:prstGeom>
        </p:spPr>
        <p:txBody>
          <a:bodyPr vert="horz" lIns="91440" tIns="45720" rIns="91440" bIns="45720" rtlCol="0" anchor="ctr"/>
          <a:lstStyle>
            <a:lvl1pPr algn="r">
              <a:defRPr sz="1400" b="1">
                <a:solidFill>
                  <a:schemeClr val="tx2"/>
                </a:solidFill>
              </a:defRPr>
            </a:lvl1pPr>
          </a:lstStyle>
          <a:p>
            <a:fld id="{29701D2F-838C-4E86-9F15-A90E1B31B730}" type="slidenum">
              <a:rPr lang="es-MX" smtClean="0"/>
              <a:pPr/>
              <a:t>‹Nº›</a:t>
            </a:fld>
            <a:endParaRPr lang="es-MX" dirty="0"/>
          </a:p>
        </p:txBody>
      </p:sp>
      <p:pic>
        <p:nvPicPr>
          <p:cNvPr id="7" name="Imagen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1568" y="233464"/>
            <a:ext cx="295450" cy="538607"/>
          </a:xfrm>
          <a:prstGeom prst="rect">
            <a:avLst/>
          </a:prstGeom>
        </p:spPr>
      </p:pic>
      <p:sp>
        <p:nvSpPr>
          <p:cNvPr id="8" name="Marcador de texto 2"/>
          <p:cNvSpPr txBox="1">
            <a:spLocks/>
          </p:cNvSpPr>
          <p:nvPr userDrawn="1"/>
        </p:nvSpPr>
        <p:spPr>
          <a:xfrm>
            <a:off x="877188" y="337210"/>
            <a:ext cx="6686490" cy="4049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150"/>
              </a:spcBef>
              <a:buNone/>
            </a:pPr>
            <a:r>
              <a:rPr lang="es-UY" sz="2100" dirty="0">
                <a:solidFill>
                  <a:prstClr val="white"/>
                </a:solidFill>
                <a:latin typeface="Calibri Light" panose="020F0302020204030204" pitchFamily="34" charset="0"/>
              </a:rPr>
              <a:t>Análisis de resultados solicitados por República AFAP</a:t>
            </a:r>
            <a:endParaRPr lang="en-US" sz="2100" dirty="0">
              <a:solidFill>
                <a:prstClr val="white"/>
              </a:solidFill>
              <a:latin typeface="Calibri Light" panose="020F0302020204030204" pitchFamily="34" charset="0"/>
            </a:endParaRPr>
          </a:p>
        </p:txBody>
      </p:sp>
    </p:spTree>
    <p:extLst>
      <p:ext uri="{BB962C8B-B14F-4D97-AF65-F5344CB8AC3E}">
        <p14:creationId xmlns:p14="http://schemas.microsoft.com/office/powerpoint/2010/main" val="1192107953"/>
      </p:ext>
    </p:extLst>
  </p:cSld>
  <p:clrMap bg1="lt1" tx1="dk1" bg2="lt2" tx2="dk2" accent1="accent1" accent2="accent2" accent3="accent3" accent4="accent4" accent5="accent5" accent6="accent6" hlink="hlink" folHlink="folHlink"/>
  <p:sldLayoutIdLst>
    <p:sldLayoutId id="2147483728" r:id="rId1"/>
    <p:sldLayoutId id="2147483729" r:id="rId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chart" Target="../charts/chart16.xml"/><Relationship Id="rId4" Type="http://schemas.openxmlformats.org/officeDocument/2006/relationships/chart" Target="../charts/chart15.xml"/></Relationships>
</file>

<file path=ppt/slides/_rels/slide3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chart" Target="../charts/chart21.xml"/><Relationship Id="rId4" Type="http://schemas.openxmlformats.org/officeDocument/2006/relationships/chart" Target="../charts/chart20.xml"/></Relationships>
</file>

<file path=ppt/slides/_rels/slide3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3.png"/><Relationship Id="rId4" Type="http://schemas.microsoft.com/office/2007/relationships/hdphoto" Target="../media/hdphoto5.wdp"/></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5.png"/><Relationship Id="rId4" Type="http://schemas.microsoft.com/office/2007/relationships/hdphoto" Target="../media/hdphoto6.wdp"/></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1A8BD4"/>
            </a:gs>
            <a:gs pos="100000">
              <a:srgbClr val="1A71D4"/>
            </a:gs>
          </a:gsLst>
          <a:lin ang="0" scaled="1"/>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 </a:t>
            </a:r>
            <a:endParaRPr lang="es-ES" dirty="0"/>
          </a:p>
        </p:txBody>
      </p:sp>
      <p:pic>
        <p:nvPicPr>
          <p:cNvPr id="8" name="Imagen 7"/>
          <p:cNvPicPr>
            <a:picLocks noChangeAspect="1"/>
          </p:cNvPicPr>
          <p:nvPr/>
        </p:nvPicPr>
        <p:blipFill>
          <a:blip r:embed="rId2"/>
          <a:stretch>
            <a:fillRect/>
          </a:stretch>
        </p:blipFill>
        <p:spPr>
          <a:xfrm>
            <a:off x="3599892" y="1203598"/>
            <a:ext cx="1944216" cy="1992419"/>
          </a:xfrm>
          <a:prstGeom prst="rect">
            <a:avLst/>
          </a:prstGeom>
        </p:spPr>
      </p:pic>
      <p:sp>
        <p:nvSpPr>
          <p:cNvPr id="9" name="Rectángulo 8"/>
          <p:cNvSpPr/>
          <p:nvPr/>
        </p:nvSpPr>
        <p:spPr>
          <a:xfrm>
            <a:off x="2498356" y="3579862"/>
            <a:ext cx="4147289" cy="369332"/>
          </a:xfrm>
          <a:prstGeom prst="rect">
            <a:avLst/>
          </a:prstGeom>
        </p:spPr>
        <p:txBody>
          <a:bodyPr wrap="none">
            <a:spAutoFit/>
          </a:bodyPr>
          <a:lstStyle/>
          <a:p>
            <a:r>
              <a:rPr lang="es-UY" b="1" spc="300" dirty="0">
                <a:solidFill>
                  <a:schemeClr val="bg1"/>
                </a:solidFill>
                <a:latin typeface="Arial"/>
                <a:cs typeface="Arial"/>
              </a:rPr>
              <a:t>MILLENNIALS EN URUGUAY</a:t>
            </a:r>
            <a:endParaRPr lang="es-ES" b="1" spc="300" dirty="0">
              <a:solidFill>
                <a:schemeClr val="bg1"/>
              </a:solidFill>
              <a:latin typeface="Arial"/>
              <a:cs typeface="Arial"/>
            </a:endParaRPr>
          </a:p>
        </p:txBody>
      </p:sp>
    </p:spTree>
    <p:extLst>
      <p:ext uri="{BB962C8B-B14F-4D97-AF65-F5344CB8AC3E}">
        <p14:creationId xmlns:p14="http://schemas.microsoft.com/office/powerpoint/2010/main" val="1343151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9701D2F-838C-4E86-9F15-A90E1B31B730}" type="slidenum">
              <a:rPr lang="es-MX" smtClean="0">
                <a:solidFill>
                  <a:srgbClr val="44546A"/>
                </a:solidFill>
              </a:rPr>
              <a:pPr/>
              <a:t>10</a:t>
            </a:fld>
            <a:endParaRPr lang="es-MX" dirty="0">
              <a:solidFill>
                <a:srgbClr val="44546A"/>
              </a:solidFill>
            </a:endParaRPr>
          </a:p>
        </p:txBody>
      </p:sp>
      <p:sp>
        <p:nvSpPr>
          <p:cNvPr id="5" name="Rectángulo 11"/>
          <p:cNvSpPr/>
          <p:nvPr/>
        </p:nvSpPr>
        <p:spPr>
          <a:xfrm>
            <a:off x="800655" y="233463"/>
            <a:ext cx="834334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1. ACTIVIDADES LABORALES, DOMÉSTICAS Y ESTUDIANTILES</a:t>
            </a:r>
          </a:p>
        </p:txBody>
      </p:sp>
      <p:sp>
        <p:nvSpPr>
          <p:cNvPr id="6" name="Rectángulo redondeado 29"/>
          <p:cNvSpPr/>
          <p:nvPr/>
        </p:nvSpPr>
        <p:spPr>
          <a:xfrm>
            <a:off x="972120" y="526786"/>
            <a:ext cx="8105552" cy="432000"/>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defTabSz="685800"/>
            <a:r>
              <a:rPr lang="es-MX" sz="1400" b="1" kern="0" dirty="0">
                <a:solidFill>
                  <a:prstClr val="black"/>
                </a:solidFill>
              </a:rPr>
              <a:t>Incidencia de actividades y promedio de horas diarias dedicadas a cada actividad,</a:t>
            </a:r>
          </a:p>
          <a:p>
            <a:pPr defTabSz="685800"/>
            <a:r>
              <a:rPr lang="es-MX" sz="1400" b="1" kern="0" dirty="0">
                <a:solidFill>
                  <a:prstClr val="black"/>
                </a:solidFill>
              </a:rPr>
              <a:t>según Sexo y Región de Montevideo</a:t>
            </a:r>
          </a:p>
        </p:txBody>
      </p:sp>
      <p:sp>
        <p:nvSpPr>
          <p:cNvPr id="2" name="Rectángulo 1"/>
          <p:cNvSpPr/>
          <p:nvPr/>
        </p:nvSpPr>
        <p:spPr>
          <a:xfrm>
            <a:off x="72008" y="4756669"/>
            <a:ext cx="2267744"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t>n = 1272. Total de la muestra</a:t>
            </a:r>
          </a:p>
        </p:txBody>
      </p:sp>
      <p:sp>
        <p:nvSpPr>
          <p:cNvPr id="9" name="Rectángulo 8"/>
          <p:cNvSpPr/>
          <p:nvPr/>
        </p:nvSpPr>
        <p:spPr>
          <a:xfrm>
            <a:off x="2411760" y="4756669"/>
            <a:ext cx="6408712"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00" dirty="0">
                <a:solidFill>
                  <a:srgbClr val="44546A"/>
                </a:solidFill>
              </a:rPr>
              <a:t>En el último mes, ¿realizó actividades laborales remuneradas/ educativas? En la última semana, ¿realizó actividades domésticas? / ¿Cuántas horas semanales dedica a trabajar de forma remunerada?/ ¿Cuántas horas dedicó en el día de ayer a (…)? </a:t>
            </a:r>
            <a:r>
              <a:rPr lang="es-ES" sz="900" dirty="0">
                <a:solidFill>
                  <a:schemeClr val="tx2"/>
                </a:solidFill>
              </a:rPr>
              <a:t>[ESP/RU]</a:t>
            </a:r>
          </a:p>
        </p:txBody>
      </p:sp>
      <p:graphicFrame>
        <p:nvGraphicFramePr>
          <p:cNvPr id="10" name="Tabla 9"/>
          <p:cNvGraphicFramePr>
            <a:graphicFrameLocks noGrp="1"/>
          </p:cNvGraphicFramePr>
          <p:nvPr>
            <p:extLst>
              <p:ext uri="{D42A27DB-BD31-4B8C-83A1-F6EECF244321}">
                <p14:modId xmlns:p14="http://schemas.microsoft.com/office/powerpoint/2010/main" val="1887015468"/>
              </p:ext>
            </p:extLst>
          </p:nvPr>
        </p:nvGraphicFramePr>
        <p:xfrm>
          <a:off x="2987824" y="1141884"/>
          <a:ext cx="3603478" cy="3119838"/>
        </p:xfrm>
        <a:graphic>
          <a:graphicData uri="http://schemas.openxmlformats.org/drawingml/2006/table">
            <a:tbl>
              <a:tblPr/>
              <a:tblGrid>
                <a:gridCol w="1265259">
                  <a:extLst>
                    <a:ext uri="{9D8B030D-6E8A-4147-A177-3AD203B41FA5}">
                      <a16:colId xmlns:a16="http://schemas.microsoft.com/office/drawing/2014/main" xmlns="" val="20000"/>
                    </a:ext>
                  </a:extLst>
                </a:gridCol>
                <a:gridCol w="705063">
                  <a:extLst>
                    <a:ext uri="{9D8B030D-6E8A-4147-A177-3AD203B41FA5}">
                      <a16:colId xmlns:a16="http://schemas.microsoft.com/office/drawing/2014/main" xmlns="" val="20001"/>
                    </a:ext>
                  </a:extLst>
                </a:gridCol>
                <a:gridCol w="111515">
                  <a:extLst>
                    <a:ext uri="{9D8B030D-6E8A-4147-A177-3AD203B41FA5}">
                      <a16:colId xmlns:a16="http://schemas.microsoft.com/office/drawing/2014/main" xmlns="" val="20002"/>
                    </a:ext>
                  </a:extLst>
                </a:gridCol>
                <a:gridCol w="705063">
                  <a:extLst>
                    <a:ext uri="{9D8B030D-6E8A-4147-A177-3AD203B41FA5}">
                      <a16:colId xmlns:a16="http://schemas.microsoft.com/office/drawing/2014/main" xmlns="" val="20003"/>
                    </a:ext>
                  </a:extLst>
                </a:gridCol>
                <a:gridCol w="705063">
                  <a:extLst>
                    <a:ext uri="{9D8B030D-6E8A-4147-A177-3AD203B41FA5}">
                      <a16:colId xmlns:a16="http://schemas.microsoft.com/office/drawing/2014/main" xmlns="" val="20004"/>
                    </a:ext>
                  </a:extLst>
                </a:gridCol>
                <a:gridCol w="111515">
                  <a:extLst>
                    <a:ext uri="{9D8B030D-6E8A-4147-A177-3AD203B41FA5}">
                      <a16:colId xmlns:a16="http://schemas.microsoft.com/office/drawing/2014/main" xmlns="" val="20005"/>
                    </a:ext>
                  </a:extLst>
                </a:gridCol>
              </a:tblGrid>
              <a:tr h="224561">
                <a:tc>
                  <a:txBody>
                    <a:bodyPr/>
                    <a:lstStyle/>
                    <a:p>
                      <a:pPr algn="l" fontAlgn="b"/>
                      <a:r>
                        <a:rPr lang="es-UY" sz="1000" b="0" i="0" u="none" strike="noStrike" dirty="0">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fontAlgn="ctr"/>
                      <a:r>
                        <a:rPr lang="es-UY" sz="1000" b="1" i="0" u="none" strike="noStrike" dirty="0">
                          <a:solidFill>
                            <a:srgbClr val="000000"/>
                          </a:solidFill>
                          <a:effectLst/>
                          <a:latin typeface="Calibri" panose="020F0502020204030204" pitchFamily="34" charset="0"/>
                        </a:rPr>
                        <a:t>TOTAL</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UY" sz="1000" b="1" i="0" u="none" strike="noStrike" dirty="0">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fontAlgn="ctr"/>
                      <a:r>
                        <a:rPr lang="es-UY" sz="1000" b="1" i="0" u="none" strike="noStrike" dirty="0">
                          <a:solidFill>
                            <a:srgbClr val="000000"/>
                          </a:solidFill>
                          <a:effectLst/>
                          <a:latin typeface="Calibri" panose="020F0502020204030204" pitchFamily="34" charset="0"/>
                        </a:rPr>
                        <a:t>SEXO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s-UY"/>
                    </a:p>
                  </a:txBody>
                  <a:tcPr/>
                </a:tc>
                <a:tc>
                  <a:txBody>
                    <a:bodyPr/>
                    <a:lstStyle/>
                    <a:p>
                      <a:pPr algn="l" fontAlgn="b"/>
                      <a:endParaRPr lang="es-UY" sz="1000" b="1" i="0" u="none" strike="noStrike" dirty="0">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437114">
                <a:tc>
                  <a:txBody>
                    <a:bodyPr/>
                    <a:lstStyle/>
                    <a:p>
                      <a:pPr algn="l" fontAlgn="b"/>
                      <a:r>
                        <a:rPr lang="es-UY" sz="1000" b="0" i="0" u="none" strike="noStrike" dirty="0">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s-UY"/>
                    </a:p>
                  </a:txBody>
                  <a:tcPr/>
                </a:tc>
                <a:tc>
                  <a:txBody>
                    <a:bodyPr/>
                    <a:lstStyle/>
                    <a:p>
                      <a:pPr algn="ctr" fontAlgn="ctr"/>
                      <a:r>
                        <a:rPr lang="es-UY" sz="1000" b="0" i="0" u="none" strike="noStrike">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UY" sz="1000" b="0" i="0" u="none" strike="noStrike">
                          <a:solidFill>
                            <a:srgbClr val="000000"/>
                          </a:solidFill>
                          <a:effectLst/>
                          <a:latin typeface="Calibri" panose="020F0502020204030204" pitchFamily="34" charset="0"/>
                        </a:rPr>
                        <a:t>Hombre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UY" sz="1000" b="0" i="0" u="none" strike="noStrike">
                          <a:solidFill>
                            <a:srgbClr val="000000"/>
                          </a:solidFill>
                          <a:effectLst/>
                          <a:latin typeface="Calibri" panose="020F0502020204030204" pitchFamily="34" charset="0"/>
                        </a:rPr>
                        <a:t>Mujer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UY" sz="1000" b="0" i="0" u="none" strike="noStrike">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1"/>
                  </a:ext>
                </a:extLst>
              </a:tr>
              <a:tr h="224561">
                <a:tc>
                  <a:txBody>
                    <a:bodyPr/>
                    <a:lstStyle/>
                    <a:p>
                      <a:pPr algn="l" fontAlgn="b"/>
                      <a:r>
                        <a:rPr lang="es-UY" sz="1000" b="0" i="0" u="none" strike="noStrike" dirty="0">
                          <a:solidFill>
                            <a:srgbClr val="000000"/>
                          </a:solidFill>
                          <a:effectLst/>
                          <a:latin typeface="Calibri" panose="020F0502020204030204" pitchFamily="34" charset="0"/>
                        </a:rPr>
                        <a:t>Trabajo remunerado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a:solidFill>
                            <a:srgbClr val="000000"/>
                          </a:solidFill>
                          <a:effectLst/>
                          <a:latin typeface="Calibri" panose="020F0502020204030204" pitchFamily="34" charset="0"/>
                        </a:rPr>
                        <a:t>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a:solidFill>
                            <a:srgbClr val="000000"/>
                          </a:solidFill>
                          <a:effectLst/>
                          <a:latin typeface="Calibri" panose="020F050202020403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a:solidFill>
                            <a:srgbClr val="000000"/>
                          </a:solidFill>
                          <a:effectLst/>
                          <a:latin typeface="Calibri" panose="020F0502020204030204" pitchFamily="34" charset="0"/>
                        </a:rPr>
                        <a:t>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s-UY" sz="1000" b="0" i="0" u="none" strike="noStrike">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2"/>
                  </a:ext>
                </a:extLst>
              </a:tr>
              <a:tr h="224561">
                <a:tc>
                  <a:txBody>
                    <a:bodyPr/>
                    <a:lstStyle/>
                    <a:p>
                      <a:pPr algn="l" fontAlgn="b"/>
                      <a:r>
                        <a:rPr lang="es-UY" sz="1000" b="0" i="0" u="none" strike="noStrike" dirty="0">
                          <a:solidFill>
                            <a:srgbClr val="000000"/>
                          </a:solidFill>
                          <a:effectLst/>
                          <a:latin typeface="Calibri" panose="020F0502020204030204" pitchFamily="34" charset="0"/>
                        </a:rPr>
                        <a:t>Trabajo doméstico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000" b="0" i="0" u="none" strike="noStrike" dirty="0">
                          <a:solidFill>
                            <a:srgbClr val="000000"/>
                          </a:solidFill>
                          <a:effectLst/>
                          <a:latin typeface="Calibri" panose="020F0502020204030204" pitchFamily="34" charset="0"/>
                        </a:rPr>
                        <a:t>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UY" sz="1000" b="0" i="0" u="none" strike="noStrike" dirty="0">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dirty="0">
                          <a:solidFill>
                            <a:srgbClr val="000000"/>
                          </a:solidFill>
                          <a:effectLst/>
                          <a:latin typeface="Calibri" panose="020F0502020204030204" pitchFamily="34" charset="0"/>
                        </a:rPr>
                        <a:t>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dirty="0">
                          <a:solidFill>
                            <a:srgbClr val="000000"/>
                          </a:solidFill>
                          <a:effectLst/>
                          <a:latin typeface="Calibri" panose="020F0502020204030204" pitchFamily="34" charset="0"/>
                        </a:rPr>
                        <a:t>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UY" sz="1000" b="0" i="0" u="none" strike="noStrike">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3"/>
                  </a:ext>
                </a:extLst>
              </a:tr>
              <a:tr h="224561">
                <a:tc>
                  <a:txBody>
                    <a:bodyPr/>
                    <a:lstStyle/>
                    <a:p>
                      <a:pPr algn="l" fontAlgn="b"/>
                      <a:r>
                        <a:rPr lang="es-UY" sz="1000" b="0" i="0" u="none" strike="noStrike">
                          <a:solidFill>
                            <a:srgbClr val="000000"/>
                          </a:solidFill>
                          <a:effectLst/>
                          <a:latin typeface="Calibri" panose="020F0502020204030204" pitchFamily="34" charset="0"/>
                        </a:rPr>
                        <a:t>Actividades educativas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dirty="0">
                          <a:solidFill>
                            <a:srgbClr val="000000"/>
                          </a:solidFill>
                          <a:effectLst/>
                          <a:latin typeface="Calibri" panose="020F0502020204030204" pitchFamily="34" charset="0"/>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a:solidFill>
                            <a:srgbClr val="000000"/>
                          </a:solidFill>
                          <a:effectLst/>
                          <a:latin typeface="Calibri" panose="020F050202020403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a:solidFill>
                            <a:srgbClr val="000000"/>
                          </a:solidFill>
                          <a:effectLst/>
                          <a:latin typeface="Calibri" panose="020F0502020204030204" pitchFamily="34" charset="0"/>
                        </a:rPr>
                        <a:t>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es-UY" sz="1000" b="0" i="0" u="none" strike="noStrike">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4"/>
                  </a:ext>
                </a:extLst>
              </a:tr>
              <a:tr h="224561">
                <a:tc>
                  <a:txBody>
                    <a:bodyPr/>
                    <a:lstStyle/>
                    <a:p>
                      <a:pPr algn="l" fontAlgn="b"/>
                      <a:endParaRPr lang="es-UY"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s-UY"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s-UY"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s-UY"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s-UY"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s-UY"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24561">
                <a:tc>
                  <a:txBody>
                    <a:bodyPr/>
                    <a:lstStyle/>
                    <a:p>
                      <a:pPr algn="l" fontAlgn="b"/>
                      <a:r>
                        <a:rPr lang="es-UY" sz="1000" b="0" i="0" u="none" strike="noStrike">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fontAlgn="ctr"/>
                      <a:r>
                        <a:rPr lang="es-UY" sz="1000" b="1" i="0" u="none" strike="noStrike" dirty="0">
                          <a:solidFill>
                            <a:srgbClr val="000000"/>
                          </a:solidFill>
                          <a:effectLst/>
                          <a:latin typeface="Calibri" panose="020F0502020204030204" pitchFamily="34" charset="0"/>
                        </a:rPr>
                        <a:t>TOTAL</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1" i="0" u="none" strike="noStrike" dirty="0">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fontAlgn="b"/>
                      <a:r>
                        <a:rPr lang="es-UY" sz="1000" b="1" i="0" u="none" strike="noStrike" dirty="0">
                          <a:solidFill>
                            <a:srgbClr val="000000"/>
                          </a:solidFill>
                          <a:effectLst/>
                          <a:latin typeface="Calibri" panose="020F0502020204030204" pitchFamily="34" charset="0"/>
                        </a:rPr>
                        <a:t>SEXO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s-UY"/>
                    </a:p>
                  </a:txBody>
                  <a:tcPr/>
                </a:tc>
                <a:tc>
                  <a:txBody>
                    <a:bodyPr/>
                    <a:lstStyle/>
                    <a:p>
                      <a:pPr algn="ctr" fontAlgn="b"/>
                      <a:endParaRPr lang="es-UY" sz="1000" b="1" i="0" u="none" strike="noStrike" dirty="0">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437114">
                <a:tc>
                  <a:txBody>
                    <a:bodyPr/>
                    <a:lstStyle/>
                    <a:p>
                      <a:pPr algn="l" fontAlgn="b"/>
                      <a:r>
                        <a:rPr lang="es-UY" sz="1000" b="0" i="0" u="none" strike="noStrike" dirty="0">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s-UY"/>
                    </a:p>
                  </a:txBody>
                  <a:tcPr/>
                </a:tc>
                <a:tc>
                  <a:txBody>
                    <a:bodyPr/>
                    <a:lstStyle/>
                    <a:p>
                      <a:pPr algn="ctr" fontAlgn="b"/>
                      <a:r>
                        <a:rPr lang="es-UY" sz="1000" b="0" i="0" u="none" strike="noStrike" dirty="0">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dirty="0">
                          <a:solidFill>
                            <a:srgbClr val="000000"/>
                          </a:solidFill>
                          <a:effectLst/>
                          <a:latin typeface="Calibri" panose="020F0502020204030204" pitchFamily="34" charset="0"/>
                        </a:rPr>
                        <a:t>Hombre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dirty="0">
                          <a:solidFill>
                            <a:srgbClr val="000000"/>
                          </a:solidFill>
                          <a:effectLst/>
                          <a:latin typeface="Calibri" panose="020F0502020204030204" pitchFamily="34" charset="0"/>
                        </a:rPr>
                        <a:t>Mujer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endParaRPr lang="es-UY" sz="1000" b="0" i="0" u="none" strike="noStrike" dirty="0">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224561">
                <a:tc>
                  <a:txBody>
                    <a:bodyPr/>
                    <a:lstStyle/>
                    <a:p>
                      <a:pPr algn="l" fontAlgn="b"/>
                      <a:r>
                        <a:rPr lang="es-UY" sz="1000" b="0" i="0" u="none" strike="noStrike" dirty="0">
                          <a:solidFill>
                            <a:srgbClr val="000000"/>
                          </a:solidFill>
                          <a:effectLst/>
                          <a:latin typeface="Calibri" panose="020F0502020204030204" pitchFamily="34" charset="0"/>
                        </a:rPr>
                        <a:t>Trabajo remunerado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a:solidFill>
                            <a:srgbClr val="000000"/>
                          </a:solidFill>
                          <a:effectLst/>
                          <a:latin typeface="Calibri" panose="020F0502020204030204" pitchFamily="34" charset="0"/>
                        </a:rPr>
                        <a:t>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a:solidFill>
                            <a:srgbClr val="000000"/>
                          </a:solidFill>
                          <a:effectLst/>
                          <a:latin typeface="Calibri" panose="020F0502020204030204" pitchFamily="34" charset="0"/>
                        </a:rPr>
                        <a:t>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a:solidFill>
                            <a:srgbClr val="000000"/>
                          </a:solidFill>
                          <a:effectLst/>
                          <a:latin typeface="Calibri" panose="020F0502020204030204" pitchFamily="34" charset="0"/>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endParaRPr lang="es-UY"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224561">
                <a:tc>
                  <a:txBody>
                    <a:bodyPr/>
                    <a:lstStyle/>
                    <a:p>
                      <a:pPr algn="l" fontAlgn="b"/>
                      <a:r>
                        <a:rPr lang="es-UY" sz="1000" b="0" i="0" u="none" strike="noStrike" dirty="0">
                          <a:solidFill>
                            <a:srgbClr val="000000"/>
                          </a:solidFill>
                          <a:effectLst/>
                          <a:latin typeface="Calibri" panose="020F0502020204030204" pitchFamily="34" charset="0"/>
                        </a:rPr>
                        <a:t>Trabajo doméstico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000" b="0" i="0" u="none" strike="noStrike">
                          <a:solidFill>
                            <a:srgbClr val="000000"/>
                          </a:solidFill>
                          <a:effectLst/>
                          <a:latin typeface="Calibri" panose="020F050202020403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a:solidFill>
                            <a:srgbClr val="000000"/>
                          </a:solidFill>
                          <a:effectLst/>
                          <a:latin typeface="Calibri" panose="020F0502020204030204" pitchFamily="34" charset="0"/>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a:solidFill>
                            <a:srgbClr val="000000"/>
                          </a:solidFill>
                          <a:effectLst/>
                          <a:latin typeface="Calibri" panose="020F0502020204030204" pitchFamily="34" charset="0"/>
                        </a:rPr>
                        <a:t>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endParaRPr lang="es-UY"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224561">
                <a:tc>
                  <a:txBody>
                    <a:bodyPr/>
                    <a:lstStyle/>
                    <a:p>
                      <a:pPr algn="l" fontAlgn="b"/>
                      <a:r>
                        <a:rPr lang="es-UY" sz="1000" b="0" i="0" u="none" strike="noStrike">
                          <a:solidFill>
                            <a:srgbClr val="000000"/>
                          </a:solidFill>
                          <a:effectLst/>
                          <a:latin typeface="Calibri" panose="020F0502020204030204" pitchFamily="34" charset="0"/>
                        </a:rPr>
                        <a:t>Actividades educativas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a:solidFill>
                            <a:srgbClr val="000000"/>
                          </a:solidFill>
                          <a:effectLst/>
                          <a:latin typeface="Calibri" panose="020F0502020204030204" pitchFamily="34" charset="0"/>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a:solidFill>
                            <a:srgbClr val="000000"/>
                          </a:solidFill>
                          <a:effectLst/>
                          <a:latin typeface="Calibri" panose="020F0502020204030204" pitchFamily="34" charset="0"/>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a:solidFill>
                            <a:srgbClr val="000000"/>
                          </a:solidFill>
                          <a:effectLst/>
                          <a:latin typeface="Calibri" panose="020F050202020403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endParaRPr lang="es-UY"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r h="224561">
                <a:tc>
                  <a:txBody>
                    <a:bodyPr/>
                    <a:lstStyle/>
                    <a:p>
                      <a:pPr algn="l" fontAlgn="b"/>
                      <a:r>
                        <a:rPr lang="es-UY" sz="1000" b="0" i="0" u="none" strike="noStrike">
                          <a:solidFill>
                            <a:srgbClr val="000000"/>
                          </a:solidFill>
                          <a:effectLst/>
                          <a:latin typeface="Calibri" panose="020F0502020204030204" pitchFamily="34" charset="0"/>
                        </a:rPr>
                        <a:t>Actividades recreativas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a:solidFill>
                            <a:srgbClr val="000000"/>
                          </a:solidFill>
                          <a:effectLst/>
                          <a:latin typeface="Calibri" panose="020F0502020204030204" pitchFamily="34" charset="0"/>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a:solidFill>
                            <a:srgbClr val="000000"/>
                          </a:solidFill>
                          <a:effectLst/>
                          <a:latin typeface="Calibri" panose="020F050202020403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a:solidFill>
                            <a:srgbClr val="000000"/>
                          </a:solidFill>
                          <a:effectLst/>
                          <a:latin typeface="Calibri" panose="020F0502020204030204" pitchFamily="34" charset="0"/>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dirty="0">
                          <a:solidFill>
                            <a:srgbClr val="000000"/>
                          </a:solidFill>
                          <a:effectLst/>
                          <a:latin typeface="Calibri" panose="020F0502020204030204" pitchFamily="34" charset="0"/>
                        </a:rPr>
                        <a:t>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endParaRPr lang="es-UY" sz="1000" b="0" i="0" u="none" strike="noStrike" dirty="0">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bl>
          </a:graphicData>
        </a:graphic>
      </p:graphicFrame>
      <p:sp>
        <p:nvSpPr>
          <p:cNvPr id="12" name="CuadroTexto 11"/>
          <p:cNvSpPr txBox="1"/>
          <p:nvPr/>
        </p:nvSpPr>
        <p:spPr>
          <a:xfrm>
            <a:off x="1727646" y="2003429"/>
            <a:ext cx="1066318" cy="307777"/>
          </a:xfrm>
          <a:prstGeom prst="rect">
            <a:avLst/>
          </a:prstGeom>
          <a:noFill/>
        </p:spPr>
        <p:txBody>
          <a:bodyPr wrap="none" rtlCol="0">
            <a:spAutoFit/>
          </a:bodyPr>
          <a:lstStyle/>
          <a:p>
            <a:pPr algn="ctr"/>
            <a:r>
              <a:rPr lang="es-UY" sz="1400" b="1" dirty="0">
                <a:solidFill>
                  <a:prstClr val="black"/>
                </a:solidFill>
              </a:rPr>
              <a:t>INCIDENCIA</a:t>
            </a:r>
          </a:p>
        </p:txBody>
      </p:sp>
      <p:sp>
        <p:nvSpPr>
          <p:cNvPr id="13" name="CuadroTexto 12"/>
          <p:cNvSpPr txBox="1"/>
          <p:nvPr/>
        </p:nvSpPr>
        <p:spPr>
          <a:xfrm>
            <a:off x="1861496" y="3541643"/>
            <a:ext cx="798617" cy="523220"/>
          </a:xfrm>
          <a:prstGeom prst="rect">
            <a:avLst/>
          </a:prstGeom>
          <a:noFill/>
        </p:spPr>
        <p:txBody>
          <a:bodyPr wrap="none" rtlCol="0">
            <a:spAutoFit/>
          </a:bodyPr>
          <a:lstStyle/>
          <a:p>
            <a:pPr algn="ctr"/>
            <a:r>
              <a:rPr lang="es-UY" sz="1400" b="1" dirty="0">
                <a:solidFill>
                  <a:prstClr val="black"/>
                </a:solidFill>
              </a:rPr>
              <a:t>HORAS</a:t>
            </a:r>
          </a:p>
          <a:p>
            <a:pPr algn="ctr"/>
            <a:r>
              <a:rPr lang="es-UY" sz="1400" b="1" dirty="0">
                <a:solidFill>
                  <a:prstClr val="black"/>
                </a:solidFill>
              </a:rPr>
              <a:t>DIARIAS</a:t>
            </a:r>
            <a:endParaRPr lang="es-UY" sz="1100" b="1" dirty="0">
              <a:solidFill>
                <a:prstClr val="black"/>
              </a:solidFill>
            </a:endParaRPr>
          </a:p>
        </p:txBody>
      </p:sp>
      <p:sp>
        <p:nvSpPr>
          <p:cNvPr id="14" name="Rectángulo 13"/>
          <p:cNvSpPr/>
          <p:nvPr/>
        </p:nvSpPr>
        <p:spPr>
          <a:xfrm>
            <a:off x="1673728" y="4189715"/>
            <a:ext cx="486415" cy="203317"/>
          </a:xfrm>
          <a:prstGeom prst="rect">
            <a:avLst/>
          </a:prstGeom>
          <a:solidFill>
            <a:srgbClr val="FF0000">
              <a:alpha val="10196"/>
            </a:srgbClr>
          </a:solid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SUB-</a:t>
            </a:r>
            <a:r>
              <a:rPr lang="es-UY" sz="500" dirty="0">
                <a:solidFill>
                  <a:schemeClr val="tx1"/>
                </a:solidFill>
              </a:rPr>
              <a:t>REPRESENTACIÓN</a:t>
            </a:r>
          </a:p>
        </p:txBody>
      </p:sp>
      <p:sp>
        <p:nvSpPr>
          <p:cNvPr id="15" name="Rectángulo 14"/>
          <p:cNvSpPr/>
          <p:nvPr/>
        </p:nvSpPr>
        <p:spPr>
          <a:xfrm>
            <a:off x="1673728" y="4407200"/>
            <a:ext cx="486415" cy="203317"/>
          </a:xfrm>
          <a:prstGeom prst="rect">
            <a:avLst/>
          </a:prstGeom>
          <a:solidFill>
            <a:srgbClr val="4472C4">
              <a:alpha val="10196"/>
            </a:srgbClr>
          </a:solid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SOBRE</a:t>
            </a:r>
            <a:r>
              <a:rPr lang="es-UY" sz="900" dirty="0">
                <a:solidFill>
                  <a:schemeClr val="tx1"/>
                </a:solidFill>
              </a:rPr>
              <a:t>- </a:t>
            </a:r>
            <a:r>
              <a:rPr lang="es-UY" sz="500" dirty="0">
                <a:solidFill>
                  <a:schemeClr val="tx1"/>
                </a:solidFill>
              </a:rPr>
              <a:t>REPRESENTACIÓN</a:t>
            </a:r>
            <a:endParaRPr lang="es-UY" sz="500" dirty="0"/>
          </a:p>
        </p:txBody>
      </p:sp>
      <p:sp>
        <p:nvSpPr>
          <p:cNvPr id="17" name="Rectángulo 16"/>
          <p:cNvSpPr/>
          <p:nvPr/>
        </p:nvSpPr>
        <p:spPr>
          <a:xfrm>
            <a:off x="5866321" y="1785844"/>
            <a:ext cx="455432" cy="240790"/>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8" name="Rectángulo 17"/>
          <p:cNvSpPr/>
          <p:nvPr/>
        </p:nvSpPr>
        <p:spPr>
          <a:xfrm>
            <a:off x="5170194" y="1787674"/>
            <a:ext cx="455432" cy="240790"/>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0" name="Rectángulo 19">
            <a:extLst>
              <a:ext uri="{FF2B5EF4-FFF2-40B4-BE49-F238E27FC236}">
                <a16:creationId xmlns:a16="http://schemas.microsoft.com/office/drawing/2014/main" xmlns="" id="{96B85DBF-A7BB-4C62-9D10-E4698FD18308}"/>
              </a:ext>
            </a:extLst>
          </p:cNvPr>
          <p:cNvSpPr/>
          <p:nvPr/>
        </p:nvSpPr>
        <p:spPr>
          <a:xfrm>
            <a:off x="5878365" y="3549458"/>
            <a:ext cx="455432" cy="240790"/>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27" name="Imagen 26">
            <a:extLst>
              <a:ext uri="{FF2B5EF4-FFF2-40B4-BE49-F238E27FC236}">
                <a16:creationId xmlns:a16="http://schemas.microsoft.com/office/drawing/2014/main" xmlns="" id="{79B36FBA-4DDA-4B19-B1E2-E8F11BA9FC98}"/>
              </a:ext>
            </a:extLst>
          </p:cNvPr>
          <p:cNvPicPr>
            <a:picLocks noChangeAspect="1"/>
          </p:cNvPicPr>
          <p:nvPr/>
        </p:nvPicPr>
        <p:blipFill rotWithShape="1">
          <a:blip r:embed="rId3"/>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8936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Elipse 8"/>
          <p:cNvSpPr>
            <a:spLocks noChangeAspect="1"/>
          </p:cNvSpPr>
          <p:nvPr/>
        </p:nvSpPr>
        <p:spPr>
          <a:xfrm>
            <a:off x="4283968" y="236545"/>
            <a:ext cx="6151629" cy="615162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9991" y="2845677"/>
            <a:ext cx="1686554" cy="1124369"/>
          </a:xfrm>
          <a:prstGeom prst="rect">
            <a:avLst/>
          </a:prstGeom>
          <a:solidFill>
            <a:srgbClr val="CC00CC"/>
          </a:solidFill>
          <a:ln w="3175">
            <a:noFill/>
          </a:ln>
          <a:effectLst>
            <a:outerShdw blurRad="50800" dist="38100" dir="2700000" algn="tl" rotWithShape="0">
              <a:prstClr val="black">
                <a:alpha val="40000"/>
              </a:prstClr>
            </a:outerShdw>
          </a:effectLst>
        </p:spPr>
      </p:pic>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1346" y="4123287"/>
            <a:ext cx="1565361" cy="868489"/>
          </a:xfrm>
          <a:prstGeom prst="rect">
            <a:avLst/>
          </a:prstGeom>
          <a:ln w="3175">
            <a:noFill/>
          </a:ln>
          <a:effectLst>
            <a:outerShdw blurRad="50800" dist="38100" dir="2700000" algn="tl" rotWithShape="0">
              <a:prstClr val="black">
                <a:alpha val="40000"/>
              </a:prstClr>
            </a:outerShdw>
          </a:effectLst>
        </p:spPr>
      </p:pic>
      <p:sp>
        <p:nvSpPr>
          <p:cNvPr id="4" name="Marcador de número de diapositiva 3"/>
          <p:cNvSpPr>
            <a:spLocks noGrp="1"/>
          </p:cNvSpPr>
          <p:nvPr>
            <p:ph type="sldNum" sz="quarter" idx="12"/>
          </p:nvPr>
        </p:nvSpPr>
        <p:spPr/>
        <p:txBody>
          <a:bodyPr/>
          <a:lstStyle/>
          <a:p>
            <a:pPr>
              <a:defRPr/>
            </a:pPr>
            <a:fld id="{29701D2F-838C-4E86-9F15-A90E1B31B730}" type="slidenum">
              <a:rPr lang="es-MX" smtClean="0">
                <a:solidFill>
                  <a:srgbClr val="44546A"/>
                </a:solidFill>
              </a:rPr>
              <a:pPr>
                <a:defRPr/>
              </a:pPr>
              <a:t>11</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1. ACTIVIDADES LABORALES, DOMÉSTICAS Y ESTUDIANTILES</a:t>
            </a:r>
          </a:p>
        </p:txBody>
      </p:sp>
      <p:sp>
        <p:nvSpPr>
          <p:cNvPr id="6" name="Rectángulo redondeado 29"/>
          <p:cNvSpPr/>
          <p:nvPr/>
        </p:nvSpPr>
        <p:spPr>
          <a:xfrm>
            <a:off x="972120" y="588897"/>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UY" sz="1600" b="1" kern="0" dirty="0">
                <a:solidFill>
                  <a:prstClr val="black"/>
                </a:solidFill>
              </a:rPr>
              <a:t>Resumen ejecutivo</a:t>
            </a:r>
            <a:endParaRPr lang="es-MX" sz="1600" b="1" kern="0" dirty="0">
              <a:solidFill>
                <a:prstClr val="black"/>
              </a:solidFill>
            </a:endParaRPr>
          </a:p>
        </p:txBody>
      </p:sp>
      <p:sp>
        <p:nvSpPr>
          <p:cNvPr id="2" name="CuadroTexto 1"/>
          <p:cNvSpPr txBox="1"/>
          <p:nvPr/>
        </p:nvSpPr>
        <p:spPr>
          <a:xfrm>
            <a:off x="444177" y="1063880"/>
            <a:ext cx="2457339" cy="307777"/>
          </a:xfrm>
          <a:prstGeom prst="rect">
            <a:avLst/>
          </a:prstGeom>
          <a:solidFill>
            <a:schemeClr val="accent4"/>
          </a:solidFill>
          <a:effectLst>
            <a:outerShdw blurRad="50800" dist="38100" dir="2700000" algn="tl" rotWithShape="0">
              <a:prstClr val="black">
                <a:alpha val="40000"/>
              </a:prstClr>
            </a:outerShdw>
          </a:effectLst>
        </p:spPr>
        <p:txBody>
          <a:bodyPr wrap="none" rtlCol="0">
            <a:spAutoFit/>
          </a:bodyPr>
          <a:lstStyle/>
          <a:p>
            <a:r>
              <a:rPr lang="es-UY" sz="1400" b="1" dirty="0">
                <a:solidFill>
                  <a:prstClr val="white"/>
                </a:solidFill>
              </a:rPr>
              <a:t>1.1. ACTIVIDADES REALIZADAS</a:t>
            </a:r>
          </a:p>
        </p:txBody>
      </p:sp>
      <p:sp>
        <p:nvSpPr>
          <p:cNvPr id="11" name="CuadroTexto 10"/>
          <p:cNvSpPr txBox="1"/>
          <p:nvPr/>
        </p:nvSpPr>
        <p:spPr>
          <a:xfrm>
            <a:off x="573609" y="2643758"/>
            <a:ext cx="4142407" cy="2056973"/>
          </a:xfrm>
          <a:prstGeom prst="rect">
            <a:avLst/>
          </a:prstGeom>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marL="171450" lvl="0" indent="-171450" algn="just">
              <a:lnSpc>
                <a:spcPct val="110000"/>
              </a:lnSpc>
              <a:spcBef>
                <a:spcPts val="200"/>
              </a:spcBef>
              <a:spcAft>
                <a:spcPts val="200"/>
              </a:spcAft>
              <a:buClr>
                <a:schemeClr val="accent4"/>
              </a:buClr>
              <a:buSzPct val="100000"/>
              <a:buFont typeface="Arial" panose="020B0604020202020204" pitchFamily="34" charset="0"/>
              <a:buChar char="•"/>
            </a:pPr>
            <a:r>
              <a:rPr lang="es-UY" sz="1100" b="1" dirty="0">
                <a:solidFill>
                  <a:schemeClr val="accent4">
                    <a:lumMod val="75000"/>
                  </a:schemeClr>
                </a:solidFill>
              </a:rPr>
              <a:t>Los integrantes de la Generación X son los que en mayor proporción se dedican a actividades laborales remuneradas y al trabajo doméstico </a:t>
            </a:r>
            <a:r>
              <a:rPr lang="es-UY" sz="1100" dirty="0"/>
              <a:t>(84% en ambos casos).</a:t>
            </a:r>
          </a:p>
          <a:p>
            <a:pPr marL="171450" lvl="0" indent="-171450" algn="just">
              <a:lnSpc>
                <a:spcPct val="110000"/>
              </a:lnSpc>
              <a:spcBef>
                <a:spcPts val="200"/>
              </a:spcBef>
              <a:spcAft>
                <a:spcPts val="200"/>
              </a:spcAft>
              <a:buClr>
                <a:schemeClr val="accent4"/>
              </a:buClr>
              <a:buSzPct val="100000"/>
              <a:buFont typeface="Arial" panose="020B0604020202020204" pitchFamily="34" charset="0"/>
              <a:buChar char="•"/>
            </a:pPr>
            <a:r>
              <a:rPr lang="es-UY" sz="1100" dirty="0">
                <a:solidFill>
                  <a:schemeClr val="tx1"/>
                </a:solidFill>
              </a:rPr>
              <a:t>Los </a:t>
            </a:r>
            <a:r>
              <a:rPr lang="es-UY" sz="1100" dirty="0" err="1">
                <a:solidFill>
                  <a:schemeClr val="tx1"/>
                </a:solidFill>
              </a:rPr>
              <a:t>Baby</a:t>
            </a:r>
            <a:r>
              <a:rPr lang="es-UY" sz="1100" dirty="0">
                <a:solidFill>
                  <a:schemeClr val="tx1"/>
                </a:solidFill>
              </a:rPr>
              <a:t> </a:t>
            </a:r>
            <a:r>
              <a:rPr lang="es-UY" sz="1100" dirty="0" err="1">
                <a:solidFill>
                  <a:schemeClr val="tx1"/>
                </a:solidFill>
              </a:rPr>
              <a:t>Boomers</a:t>
            </a:r>
            <a:r>
              <a:rPr lang="es-UY" sz="1100" dirty="0">
                <a:solidFill>
                  <a:schemeClr val="tx1"/>
                </a:solidFill>
              </a:rPr>
              <a:t> presentan una mayor incidencia de la realización de tareas domésticas (79%) que de actividades laborales (53%), </a:t>
            </a:r>
            <a:r>
              <a:rPr lang="es-UY" sz="1100" dirty="0"/>
              <a:t>lo cual es fácilmente comprensible por la salida del mercado de trabajo por jubilación.</a:t>
            </a:r>
          </a:p>
          <a:p>
            <a:pPr marL="171450" lvl="0" indent="-171450" algn="just">
              <a:lnSpc>
                <a:spcPct val="110000"/>
              </a:lnSpc>
              <a:spcBef>
                <a:spcPts val="200"/>
              </a:spcBef>
              <a:spcAft>
                <a:spcPts val="200"/>
              </a:spcAft>
              <a:buClr>
                <a:schemeClr val="accent4"/>
              </a:buClr>
              <a:buSzPct val="100000"/>
              <a:buFont typeface="Arial" panose="020B0604020202020204" pitchFamily="34" charset="0"/>
              <a:buChar char="•"/>
            </a:pPr>
            <a:r>
              <a:rPr lang="es-UY" sz="1100" b="1" dirty="0">
                <a:solidFill>
                  <a:schemeClr val="accent4">
                    <a:lumMod val="75000"/>
                  </a:schemeClr>
                </a:solidFill>
              </a:rPr>
              <a:t>La incidencia de actividades no está fuertemente asociada a otras variables explicativas</a:t>
            </a:r>
            <a:r>
              <a:rPr lang="es-UY" sz="1100" dirty="0"/>
              <a:t>, como el sexo, la región de residencia, el nivel educativo máximo alcanzado, o el nivel ocupacional</a:t>
            </a:r>
          </a:p>
        </p:txBody>
      </p:sp>
      <p:sp>
        <p:nvSpPr>
          <p:cNvPr id="8" name="Rectángulo 7"/>
          <p:cNvSpPr/>
          <p:nvPr/>
        </p:nvSpPr>
        <p:spPr>
          <a:xfrm>
            <a:off x="5176525" y="1392779"/>
            <a:ext cx="3671496" cy="1209562"/>
          </a:xfrm>
          <a:prstGeom prst="rect">
            <a:avLst/>
          </a:prstGeom>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algn="just">
              <a:lnSpc>
                <a:spcPct val="110000"/>
              </a:lnSpc>
              <a:spcBef>
                <a:spcPts val="200"/>
              </a:spcBef>
              <a:spcAft>
                <a:spcPts val="200"/>
              </a:spcAft>
            </a:pPr>
            <a:r>
              <a:rPr lang="es-UY" sz="1100" dirty="0">
                <a:solidFill>
                  <a:schemeClr val="dk1"/>
                </a:solidFill>
              </a:rPr>
              <a:t>Si bien la salida del hogar paterno tiende a postergarse cada vez más a la vez que se prolongan las trayectorias educativas y se pospone la entrada al mercado de trabajo en los estratos más altos, </a:t>
            </a:r>
            <a:r>
              <a:rPr lang="es-UY" sz="1100" b="1" dirty="0">
                <a:solidFill>
                  <a:schemeClr val="accent4">
                    <a:lumMod val="75000"/>
                  </a:schemeClr>
                </a:solidFill>
              </a:rPr>
              <a:t>la estructura de actividades de los </a:t>
            </a:r>
            <a:r>
              <a:rPr lang="es-UY" sz="1100" b="1" dirty="0" err="1">
                <a:solidFill>
                  <a:schemeClr val="accent4">
                    <a:lumMod val="75000"/>
                  </a:schemeClr>
                </a:solidFill>
              </a:rPr>
              <a:t>Millennials</a:t>
            </a:r>
            <a:r>
              <a:rPr lang="es-UY" sz="1100" b="1" dirty="0">
                <a:solidFill>
                  <a:schemeClr val="accent4">
                    <a:lumMod val="75000"/>
                  </a:schemeClr>
                </a:solidFill>
              </a:rPr>
              <a:t> aparecen claramente asociadas al ciclo de vida de los más jóvenes, más que a la pertenencia a una generación</a:t>
            </a:r>
            <a:r>
              <a:rPr lang="es-UY" sz="1100" dirty="0">
                <a:solidFill>
                  <a:schemeClr val="dk1"/>
                </a:solidFill>
              </a:rPr>
              <a:t>.</a:t>
            </a:r>
          </a:p>
        </p:txBody>
      </p:sp>
      <p:sp>
        <p:nvSpPr>
          <p:cNvPr id="12" name="CuadroTexto 11"/>
          <p:cNvSpPr txBox="1"/>
          <p:nvPr/>
        </p:nvSpPr>
        <p:spPr>
          <a:xfrm>
            <a:off x="573609" y="1545129"/>
            <a:ext cx="4142407" cy="904863"/>
          </a:xfrm>
          <a:prstGeom prst="rect">
            <a:avLst/>
          </a:prstGeom>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marL="171450" indent="-171450" algn="just">
              <a:lnSpc>
                <a:spcPct val="110000"/>
              </a:lnSpc>
              <a:spcBef>
                <a:spcPts val="200"/>
              </a:spcBef>
              <a:spcAft>
                <a:spcPts val="200"/>
              </a:spcAft>
              <a:buClr>
                <a:schemeClr val="accent4"/>
              </a:buClr>
              <a:buSzPct val="100000"/>
              <a:buFont typeface="Arial" panose="020B0604020202020204" pitchFamily="34" charset="0"/>
              <a:buChar char="•"/>
            </a:pPr>
            <a:r>
              <a:rPr lang="es-UY" sz="1200" b="1" dirty="0"/>
              <a:t>Los </a:t>
            </a:r>
            <a:r>
              <a:rPr lang="es-UY" sz="1200" b="1" dirty="0" err="1"/>
              <a:t>Millennials</a:t>
            </a:r>
            <a:r>
              <a:rPr lang="es-UY" sz="1200" b="1" dirty="0"/>
              <a:t> realizan en menor proporción que el total actividades laborales (61% vs 67%) y domésticas (73% vs 79%), y en una proporción mucho mayor al total se dedican a actividades estudiantiles (49% vs 21%).</a:t>
            </a:r>
          </a:p>
        </p:txBody>
      </p:sp>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9523" y="3084882"/>
            <a:ext cx="1614824" cy="819437"/>
          </a:xfrm>
          <a:prstGeom prst="rect">
            <a:avLst/>
          </a:prstGeom>
          <a:ln w="3175">
            <a:noFill/>
          </a:ln>
          <a:effectLst>
            <a:outerShdw blurRad="50800" dist="38100" dir="2700000" algn="tl" rotWithShape="0">
              <a:prstClr val="black">
                <a:alpha val="40000"/>
              </a:prstClr>
            </a:outerShdw>
          </a:effectLst>
        </p:spPr>
      </p:pic>
      <p:cxnSp>
        <p:nvCxnSpPr>
          <p:cNvPr id="17" name="Conector recto 16"/>
          <p:cNvCxnSpPr>
            <a:stCxn id="12" idx="2"/>
            <a:endCxn id="11" idx="0"/>
          </p:cNvCxnSpPr>
          <p:nvPr/>
        </p:nvCxnSpPr>
        <p:spPr>
          <a:xfrm>
            <a:off x="2644813" y="2449992"/>
            <a:ext cx="0" cy="193766"/>
          </a:xfrm>
          <a:prstGeom prst="line">
            <a:avLst/>
          </a:prstGeom>
          <a:ln>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Conector recto 17"/>
          <p:cNvCxnSpPr>
            <a:stCxn id="12" idx="3"/>
            <a:endCxn id="8" idx="1"/>
          </p:cNvCxnSpPr>
          <p:nvPr/>
        </p:nvCxnSpPr>
        <p:spPr>
          <a:xfrm flipV="1">
            <a:off x="4716016" y="1997560"/>
            <a:ext cx="460509" cy="1"/>
          </a:xfrm>
          <a:prstGeom prst="line">
            <a:avLst/>
          </a:prstGeom>
          <a:ln>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 name="Imagen 15">
            <a:extLst>
              <a:ext uri="{FF2B5EF4-FFF2-40B4-BE49-F238E27FC236}">
                <a16:creationId xmlns:a16="http://schemas.microsoft.com/office/drawing/2014/main" xmlns="" id="{5C8E7CE2-F11A-4F2F-BD6A-5305F3222559}"/>
              </a:ext>
            </a:extLst>
          </p:cNvPr>
          <p:cNvPicPr>
            <a:picLocks noChangeAspect="1"/>
          </p:cNvPicPr>
          <p:nvPr/>
        </p:nvPicPr>
        <p:blipFill rotWithShape="1">
          <a:blip r:embed="rId6"/>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4121418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051720" y="2495157"/>
            <a:ext cx="5112568" cy="1031051"/>
          </a:xfrm>
          <a:prstGeom prst="rect">
            <a:avLst/>
          </a:prstGeom>
          <a:solidFill>
            <a:srgbClr val="D1E7F6"/>
          </a:solidFill>
          <a:ln>
            <a:solidFill>
              <a:srgbClr val="2F5597"/>
            </a:solidFill>
          </a:ln>
        </p:spPr>
        <p:txBody>
          <a:bodyPr wrap="square" rtlCol="0">
            <a:spAutoFit/>
          </a:bodyPr>
          <a:lstStyle/>
          <a:p>
            <a:pPr marL="342900" marR="0" lvl="0" indent="-342900" algn="l" defTabSz="913973" rtl="0" eaLnBrk="1" fontAlgn="auto" latinLnBrk="0" hangingPunct="1">
              <a:lnSpc>
                <a:spcPct val="100000"/>
              </a:lnSpc>
              <a:spcBef>
                <a:spcPts val="100"/>
              </a:spcBef>
              <a:spcAft>
                <a:spcPts val="100"/>
              </a:spcAft>
              <a:buClrTx/>
              <a:buSzTx/>
              <a:buFontTx/>
              <a:buAutoNum type="arabicPeriod"/>
              <a:tabLst/>
              <a:defRPr/>
            </a:pPr>
            <a:r>
              <a:rPr kumimoji="0" lang="es-UY" sz="1400" b="1"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Actividades laborales, domésticas y</a:t>
            </a:r>
            <a:r>
              <a:rPr kumimoji="0" lang="es-UY" sz="1400" b="1" i="0" u="none" strike="noStrike" kern="1200" cap="none" spc="0" normalizeH="0" noProof="0" dirty="0">
                <a:ln>
                  <a:noFill/>
                </a:ln>
                <a:solidFill>
                  <a:schemeClr val="tx1">
                    <a:lumMod val="50000"/>
                    <a:lumOff val="50000"/>
                  </a:schemeClr>
                </a:solidFill>
                <a:effectLst/>
                <a:uLnTx/>
                <a:uFillTx/>
                <a:latin typeface="Calibri" panose="020F0502020204030204"/>
                <a:ea typeface="+mn-ea"/>
                <a:cs typeface="+mn-cs"/>
              </a:rPr>
              <a:t> estudiantiles</a:t>
            </a:r>
            <a:endParaRPr kumimoji="0" lang="es-UY" sz="1400" b="1"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endParaRPr>
          </a:p>
          <a:p>
            <a:pPr marL="342900" marR="0" lvl="0" indent="-342900" algn="l" defTabSz="913973" rtl="0" eaLnBrk="1" fontAlgn="auto" latinLnBrk="0" hangingPunct="1">
              <a:lnSpc>
                <a:spcPct val="100000"/>
              </a:lnSpc>
              <a:spcBef>
                <a:spcPts val="100"/>
              </a:spcBef>
              <a:spcAft>
                <a:spcPts val="100"/>
              </a:spcAft>
              <a:buClrTx/>
              <a:buSzTx/>
              <a:buFontTx/>
              <a:buAutoNum type="arabicPeriod"/>
              <a:tabLst/>
              <a:defRPr/>
            </a:pPr>
            <a:r>
              <a:rPr lang="es-UY" sz="1400" b="1" dirty="0">
                <a:latin typeface="Calibri" panose="020F0502020204030204"/>
              </a:rPr>
              <a:t>Estado de salud y hábitos saludables</a:t>
            </a:r>
            <a:endParaRPr kumimoji="0" lang="es-UY" sz="1400" b="1" i="0" u="none" strike="noStrike" kern="1200" cap="none" spc="0" normalizeH="0" baseline="0" noProof="0" dirty="0">
              <a:ln>
                <a:noFill/>
              </a:ln>
              <a:effectLst/>
              <a:uLnTx/>
              <a:uFillTx/>
              <a:latin typeface="Calibri" panose="020F0502020204030204"/>
            </a:endParaRPr>
          </a:p>
          <a:p>
            <a:pPr marL="342900" marR="0" lvl="0" indent="-342900" algn="l" defTabSz="913973" rtl="0" eaLnBrk="1" fontAlgn="auto" latinLnBrk="0" hangingPunct="1">
              <a:lnSpc>
                <a:spcPct val="100000"/>
              </a:lnSpc>
              <a:spcBef>
                <a:spcPts val="100"/>
              </a:spcBef>
              <a:spcAft>
                <a:spcPts val="100"/>
              </a:spcAft>
              <a:buClrTx/>
              <a:buSzTx/>
              <a:buFontTx/>
              <a:buAutoNum type="arabicPeriod"/>
              <a:tabLst/>
              <a:defRPr/>
            </a:pPr>
            <a:r>
              <a:rPr kumimoji="0" lang="es-UY"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Actitudes hacia la diversidad social</a:t>
            </a:r>
          </a:p>
          <a:p>
            <a:pPr marL="342900" marR="0" lvl="0" indent="-342900" algn="l" defTabSz="913973" rtl="0" eaLnBrk="1" fontAlgn="auto" latinLnBrk="0" hangingPunct="1">
              <a:lnSpc>
                <a:spcPct val="100000"/>
              </a:lnSpc>
              <a:spcBef>
                <a:spcPts val="100"/>
              </a:spcBef>
              <a:spcAft>
                <a:spcPts val="100"/>
              </a:spcAft>
              <a:buClrTx/>
              <a:buSzTx/>
              <a:buFontTx/>
              <a:buAutoNum type="arabicPeriod"/>
              <a:tabLst/>
              <a:defRPr/>
            </a:pPr>
            <a:r>
              <a:rPr lang="es-UY" sz="1400" b="1" dirty="0">
                <a:solidFill>
                  <a:prstClr val="black">
                    <a:lumMod val="50000"/>
                    <a:lumOff val="50000"/>
                  </a:prstClr>
                </a:solidFill>
                <a:latin typeface="Calibri" panose="020F0502020204030204"/>
              </a:rPr>
              <a:t>Autoidentificación generacional</a:t>
            </a:r>
          </a:p>
        </p:txBody>
      </p:sp>
      <p:sp>
        <p:nvSpPr>
          <p:cNvPr id="14" name="7 Marcador de número de diapositiva"/>
          <p:cNvSpPr txBox="1">
            <a:spLocks noChangeAspect="1"/>
          </p:cNvSpPr>
          <p:nvPr/>
        </p:nvSpPr>
        <p:spPr>
          <a:xfrm>
            <a:off x="8586976" y="4586476"/>
            <a:ext cx="557024" cy="557024"/>
          </a:xfrm>
          <a:prstGeom prst="ellipse">
            <a:avLst/>
          </a:prstGeom>
          <a:noFill/>
          <a:ln w="38100">
            <a:noFill/>
          </a:ln>
        </p:spPr>
        <p:txBody>
          <a:bodyPr vert="horz" lIns="68580" tIns="34290" rIns="68580" bIns="34290" rtlCol="0" anchor="ctr"/>
          <a:lstStyle>
            <a:defPPr>
              <a:defRPr lang="es-MX"/>
            </a:defPPr>
            <a:lvl1pPr algn="ctr">
              <a:defRPr sz="2400" b="1">
                <a:solidFill>
                  <a:schemeClr val="tx2"/>
                </a:solidFill>
              </a:defRPr>
            </a:lvl1pPr>
          </a:lstStyle>
          <a:p>
            <a:pPr marL="0" marR="0" lvl="0" indent="0" algn="ctr" defTabSz="913973" rtl="0" eaLnBrk="1" fontAlgn="auto" latinLnBrk="0" hangingPunct="1">
              <a:lnSpc>
                <a:spcPct val="100000"/>
              </a:lnSpc>
              <a:spcBef>
                <a:spcPts val="0"/>
              </a:spcBef>
              <a:spcAft>
                <a:spcPts val="0"/>
              </a:spcAft>
              <a:buClrTx/>
              <a:buSzTx/>
              <a:buFontTx/>
              <a:buNone/>
              <a:tabLst/>
              <a:defRPr/>
            </a:pPr>
            <a:fld id="{29701D2F-838C-4E86-9F15-A90E1B31B730}" type="slidenum">
              <a:rPr kumimoji="0" lang="es-MX" sz="1350" b="1" i="0" u="none" strike="noStrike" kern="1200" cap="none" spc="0" normalizeH="0" baseline="0" noProof="0">
                <a:ln>
                  <a:noFill/>
                </a:ln>
                <a:solidFill>
                  <a:srgbClr val="44546A"/>
                </a:solidFill>
                <a:effectLst/>
                <a:uLnTx/>
                <a:uFillTx/>
                <a:latin typeface="Calibri" panose="020F0502020204030204"/>
                <a:ea typeface="+mn-ea"/>
                <a:cs typeface="+mn-cs"/>
              </a:rPr>
              <a:pPr marL="0" marR="0" lvl="0" indent="0" algn="ctr" defTabSz="913973" rtl="0" eaLnBrk="1" fontAlgn="auto" latinLnBrk="0" hangingPunct="1">
                <a:lnSpc>
                  <a:spcPct val="100000"/>
                </a:lnSpc>
                <a:spcBef>
                  <a:spcPts val="0"/>
                </a:spcBef>
                <a:spcAft>
                  <a:spcPts val="0"/>
                </a:spcAft>
                <a:buClrTx/>
                <a:buSzTx/>
                <a:buFontTx/>
                <a:buNone/>
                <a:tabLst/>
                <a:defRPr/>
              </a:pPr>
              <a:t>12</a:t>
            </a:fld>
            <a:endParaRPr kumimoji="0" lang="es-MX" sz="135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9" name="Rectángulo redondeado 8"/>
          <p:cNvSpPr/>
          <p:nvPr/>
        </p:nvSpPr>
        <p:spPr>
          <a:xfrm>
            <a:off x="1350845" y="1304726"/>
            <a:ext cx="6561579" cy="371543"/>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pPr marL="0" marR="0" lvl="0" indent="0" algn="l" defTabSz="913973" rtl="0" eaLnBrk="1" fontAlgn="auto" latinLnBrk="0" hangingPunct="1">
              <a:lnSpc>
                <a:spcPct val="100000"/>
              </a:lnSpc>
              <a:spcBef>
                <a:spcPts val="0"/>
              </a:spcBef>
              <a:spcAft>
                <a:spcPts val="0"/>
              </a:spcAft>
              <a:buClrTx/>
              <a:buSzTx/>
              <a:buFontTx/>
              <a:buNone/>
              <a:tabLst/>
              <a:defRPr/>
            </a:pPr>
            <a:r>
              <a:rPr kumimoji="0" lang="es-MX" sz="21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Objetivos de Investigación</a:t>
            </a:r>
          </a:p>
        </p:txBody>
      </p:sp>
      <p:sp>
        <p:nvSpPr>
          <p:cNvPr id="10" name="Rectángulo redondeado 9"/>
          <p:cNvSpPr/>
          <p:nvPr/>
        </p:nvSpPr>
        <p:spPr>
          <a:xfrm>
            <a:off x="1350845" y="2175826"/>
            <a:ext cx="6561579" cy="355944"/>
          </a:xfrm>
          <a:prstGeom prst="roundRect">
            <a:avLst/>
          </a:prstGeom>
          <a:solidFill>
            <a:schemeClr val="accent5">
              <a:lumMod val="75000"/>
            </a:schemeClr>
          </a:solidFill>
          <a:ln w="12700" cap="flat" cmpd="sng" algn="ctr">
            <a:noFill/>
            <a:prstDash val="solid"/>
            <a:miter lim="800000"/>
          </a:ln>
          <a:effectLst/>
        </p:spPr>
        <p:txBody>
          <a:bodyPr rtlCol="0" anchor="ctr"/>
          <a:lstStyle/>
          <a:p>
            <a:pPr marL="0" marR="0" lvl="0" indent="0" algn="l" defTabSz="913973" rtl="0" eaLnBrk="1" fontAlgn="auto" latinLnBrk="0" hangingPunct="1">
              <a:lnSpc>
                <a:spcPct val="100000"/>
              </a:lnSpc>
              <a:spcBef>
                <a:spcPts val="0"/>
              </a:spcBef>
              <a:spcAft>
                <a:spcPts val="0"/>
              </a:spcAft>
              <a:buClrTx/>
              <a:buSzTx/>
              <a:buFontTx/>
              <a:buNone/>
              <a:tabLst/>
              <a:defRPr/>
            </a:pPr>
            <a:r>
              <a:rPr kumimoji="0" lang="es-MX" sz="2100" b="1" i="0" u="none" strike="noStrike" kern="0" cap="none" spc="0" normalizeH="0" baseline="0" noProof="0" dirty="0">
                <a:ln>
                  <a:noFill/>
                </a:ln>
                <a:solidFill>
                  <a:prstClr val="white"/>
                </a:solidFill>
                <a:effectLst/>
                <a:uLnTx/>
                <a:uFillTx/>
                <a:latin typeface="Calibri" panose="020F0502020204030204"/>
                <a:ea typeface="+mn-ea"/>
                <a:cs typeface="+mn-cs"/>
              </a:rPr>
              <a:t>Resultados de Investigación</a:t>
            </a:r>
          </a:p>
        </p:txBody>
      </p:sp>
      <p:sp>
        <p:nvSpPr>
          <p:cNvPr id="12" name="Rectángulo redondeado 11"/>
          <p:cNvSpPr/>
          <p:nvPr/>
        </p:nvSpPr>
        <p:spPr>
          <a:xfrm>
            <a:off x="1350845" y="1748076"/>
            <a:ext cx="6561579" cy="355944"/>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pPr marL="0" marR="0" lvl="0" indent="0" algn="l" defTabSz="913973" rtl="0" eaLnBrk="1" fontAlgn="auto" latinLnBrk="0" hangingPunct="1">
              <a:lnSpc>
                <a:spcPct val="100000"/>
              </a:lnSpc>
              <a:spcBef>
                <a:spcPts val="0"/>
              </a:spcBef>
              <a:spcAft>
                <a:spcPts val="0"/>
              </a:spcAft>
              <a:buClrTx/>
              <a:buSzTx/>
              <a:buFontTx/>
              <a:buNone/>
              <a:tabLst/>
              <a:defRPr/>
            </a:pPr>
            <a:r>
              <a:rPr kumimoji="0" lang="es-MX" sz="21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Ficha Técnica</a:t>
            </a:r>
          </a:p>
        </p:txBody>
      </p:sp>
      <p:sp>
        <p:nvSpPr>
          <p:cNvPr id="6" name="Rectángulo redondeado 5"/>
          <p:cNvSpPr/>
          <p:nvPr/>
        </p:nvSpPr>
        <p:spPr>
          <a:xfrm>
            <a:off x="1350844" y="4088014"/>
            <a:ext cx="6561579" cy="355944"/>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pPr marL="0" marR="0" lvl="0" indent="0" algn="l" defTabSz="913973" rtl="0" eaLnBrk="1" fontAlgn="auto" latinLnBrk="0" hangingPunct="1">
              <a:lnSpc>
                <a:spcPct val="100000"/>
              </a:lnSpc>
              <a:spcBef>
                <a:spcPts val="0"/>
              </a:spcBef>
              <a:spcAft>
                <a:spcPts val="0"/>
              </a:spcAft>
              <a:buClrTx/>
              <a:buSzTx/>
              <a:buFontTx/>
              <a:buNone/>
              <a:tabLst/>
              <a:defRPr/>
            </a:pPr>
            <a:r>
              <a:rPr kumimoji="0" lang="es-MX" sz="21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Conclusiones</a:t>
            </a:r>
          </a:p>
        </p:txBody>
      </p:sp>
      <p:pic>
        <p:nvPicPr>
          <p:cNvPr id="8" name="Imagen 7">
            <a:extLst>
              <a:ext uri="{FF2B5EF4-FFF2-40B4-BE49-F238E27FC236}">
                <a16:creationId xmlns:a16="http://schemas.microsoft.com/office/drawing/2014/main" xmlns="" id="{07DF82B6-7745-4F9D-97E9-07275DBB06FC}"/>
              </a:ext>
            </a:extLst>
          </p:cNvPr>
          <p:cNvPicPr>
            <a:picLocks noChangeAspect="1"/>
          </p:cNvPicPr>
          <p:nvPr/>
        </p:nvPicPr>
        <p:blipFill rotWithShape="1">
          <a:blip r:embed="rId2"/>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298157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9701D2F-838C-4E86-9F15-A90E1B31B730}" type="slidenum">
              <a:rPr lang="es-MX" smtClean="0"/>
              <a:t>13</a:t>
            </a:fld>
            <a:endParaRPr lang="es-MX" dirty="0"/>
          </a:p>
        </p:txBody>
      </p:sp>
      <p:sp>
        <p:nvSpPr>
          <p:cNvPr id="5" name="Rectángulo 11"/>
          <p:cNvSpPr/>
          <p:nvPr/>
        </p:nvSpPr>
        <p:spPr>
          <a:xfrm>
            <a:off x="800655" y="233463"/>
            <a:ext cx="834334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latin typeface="Calibri" panose="020F0502020204030204"/>
              </a:rPr>
              <a:t>2. ESTADO DE SALUD Y HÁBITOS SALUDABLES</a:t>
            </a:r>
          </a:p>
        </p:txBody>
      </p:sp>
      <p:sp>
        <p:nvSpPr>
          <p:cNvPr id="6" name="Rectángulo redondeado 29"/>
          <p:cNvSpPr/>
          <p:nvPr/>
        </p:nvSpPr>
        <p:spPr>
          <a:xfrm>
            <a:off x="972120" y="526786"/>
            <a:ext cx="817188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Autopercepción del estado de salud, según Generación</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t>n = 1272. Total de la muestra</a:t>
            </a: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2"/>
                </a:solidFill>
              </a:rPr>
              <a:t>En general, ¿cómo diría que es su estado de salud física actual? [GUI/RU]</a:t>
            </a:r>
          </a:p>
          <a:p>
            <a:pPr algn="ctr"/>
            <a:r>
              <a:rPr lang="es-ES" sz="1000" dirty="0">
                <a:solidFill>
                  <a:schemeClr val="tx2"/>
                </a:solidFill>
              </a:rPr>
              <a:t>En general, cómo diría que es su estado de salud mental actual? [GUI/RU]</a:t>
            </a:r>
          </a:p>
        </p:txBody>
      </p:sp>
      <p:graphicFrame>
        <p:nvGraphicFramePr>
          <p:cNvPr id="11" name="Gráfico 10"/>
          <p:cNvGraphicFramePr>
            <a:graphicFrameLocks/>
          </p:cNvGraphicFramePr>
          <p:nvPr>
            <p:extLst>
              <p:ext uri="{D42A27DB-BD31-4B8C-83A1-F6EECF244321}">
                <p14:modId xmlns:p14="http://schemas.microsoft.com/office/powerpoint/2010/main" val="3324070128"/>
              </p:ext>
            </p:extLst>
          </p:nvPr>
        </p:nvGraphicFramePr>
        <p:xfrm>
          <a:off x="743701" y="1491631"/>
          <a:ext cx="3385069" cy="319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p:cNvGraphicFramePr>
            <a:graphicFrameLocks/>
          </p:cNvGraphicFramePr>
          <p:nvPr>
            <p:extLst>
              <p:ext uri="{D42A27DB-BD31-4B8C-83A1-F6EECF244321}">
                <p14:modId xmlns:p14="http://schemas.microsoft.com/office/powerpoint/2010/main" val="2754241645"/>
              </p:ext>
            </p:extLst>
          </p:nvPr>
        </p:nvGraphicFramePr>
        <p:xfrm>
          <a:off x="4572000" y="1491631"/>
          <a:ext cx="4284662" cy="3196400"/>
        </p:xfrm>
        <a:graphic>
          <a:graphicData uri="http://schemas.openxmlformats.org/drawingml/2006/chart">
            <c:chart xmlns:c="http://schemas.openxmlformats.org/drawingml/2006/chart" xmlns:r="http://schemas.openxmlformats.org/officeDocument/2006/relationships" r:id="rId4"/>
          </a:graphicData>
        </a:graphic>
      </p:graphicFrame>
      <p:sp>
        <p:nvSpPr>
          <p:cNvPr id="3" name="CuadroTexto 2"/>
          <p:cNvSpPr txBox="1"/>
          <p:nvPr/>
        </p:nvSpPr>
        <p:spPr>
          <a:xfrm>
            <a:off x="1843829" y="1186927"/>
            <a:ext cx="1184812" cy="307777"/>
          </a:xfrm>
          <a:prstGeom prst="rect">
            <a:avLst/>
          </a:prstGeom>
          <a:noFill/>
        </p:spPr>
        <p:txBody>
          <a:bodyPr wrap="none" rtlCol="0">
            <a:spAutoFit/>
          </a:bodyPr>
          <a:lstStyle/>
          <a:p>
            <a:r>
              <a:rPr lang="es-UY" sz="1400" b="1" dirty="0">
                <a:solidFill>
                  <a:schemeClr val="tx1">
                    <a:lumMod val="65000"/>
                    <a:lumOff val="35000"/>
                  </a:schemeClr>
                </a:solidFill>
              </a:rPr>
              <a:t>SALUD FÍSICA</a:t>
            </a:r>
          </a:p>
        </p:txBody>
      </p:sp>
      <p:sp>
        <p:nvSpPr>
          <p:cNvPr id="13" name="CuadroTexto 12"/>
          <p:cNvSpPr txBox="1"/>
          <p:nvPr/>
        </p:nvSpPr>
        <p:spPr>
          <a:xfrm>
            <a:off x="5580112" y="1179367"/>
            <a:ext cx="1340623" cy="307777"/>
          </a:xfrm>
          <a:prstGeom prst="rect">
            <a:avLst/>
          </a:prstGeom>
          <a:noFill/>
        </p:spPr>
        <p:txBody>
          <a:bodyPr wrap="none" rtlCol="0">
            <a:spAutoFit/>
          </a:bodyPr>
          <a:lstStyle/>
          <a:p>
            <a:r>
              <a:rPr lang="es-UY" sz="1400" b="1" dirty="0">
                <a:solidFill>
                  <a:schemeClr val="tx1">
                    <a:lumMod val="65000"/>
                    <a:lumOff val="35000"/>
                  </a:schemeClr>
                </a:solidFill>
              </a:rPr>
              <a:t>SALUD MENTAL</a:t>
            </a:r>
          </a:p>
        </p:txBody>
      </p:sp>
      <p:cxnSp>
        <p:nvCxnSpPr>
          <p:cNvPr id="8" name="Conector recto 7"/>
          <p:cNvCxnSpPr/>
          <p:nvPr/>
        </p:nvCxnSpPr>
        <p:spPr>
          <a:xfrm>
            <a:off x="4334710" y="1635507"/>
            <a:ext cx="0" cy="256706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89552" y="4299942"/>
            <a:ext cx="486415" cy="203317"/>
          </a:xfrm>
          <a:prstGeom prst="rect">
            <a:avLst/>
          </a:prstGeom>
          <a:solidFill>
            <a:srgbClr val="FF0000">
              <a:alpha val="10196"/>
            </a:srgbClr>
          </a:solid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SUB-</a:t>
            </a:r>
            <a:r>
              <a:rPr lang="es-UY" sz="500" dirty="0">
                <a:solidFill>
                  <a:schemeClr val="tx1"/>
                </a:solidFill>
              </a:rPr>
              <a:t>REPRESENTACIÓN</a:t>
            </a:r>
          </a:p>
        </p:txBody>
      </p:sp>
      <p:sp>
        <p:nvSpPr>
          <p:cNvPr id="17" name="Rectángulo 16"/>
          <p:cNvSpPr/>
          <p:nvPr/>
        </p:nvSpPr>
        <p:spPr>
          <a:xfrm>
            <a:off x="89552" y="4517427"/>
            <a:ext cx="486415" cy="203317"/>
          </a:xfrm>
          <a:prstGeom prst="rect">
            <a:avLst/>
          </a:prstGeom>
          <a:solidFill>
            <a:srgbClr val="4472C4">
              <a:alpha val="10196"/>
            </a:srgbClr>
          </a:solid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SOBRE</a:t>
            </a:r>
            <a:r>
              <a:rPr lang="es-UY" sz="900" dirty="0">
                <a:solidFill>
                  <a:schemeClr val="tx1"/>
                </a:solidFill>
              </a:rPr>
              <a:t>- </a:t>
            </a:r>
            <a:r>
              <a:rPr lang="es-UY" sz="500" dirty="0">
                <a:solidFill>
                  <a:schemeClr val="tx1"/>
                </a:solidFill>
              </a:rPr>
              <a:t>REPRESENTACIÓN</a:t>
            </a:r>
            <a:endParaRPr lang="es-UY" sz="500" dirty="0"/>
          </a:p>
        </p:txBody>
      </p:sp>
      <p:sp>
        <p:nvSpPr>
          <p:cNvPr id="25" name="Rectángulo 24"/>
          <p:cNvSpPr/>
          <p:nvPr/>
        </p:nvSpPr>
        <p:spPr>
          <a:xfrm>
            <a:off x="3361607" y="2626339"/>
            <a:ext cx="455432" cy="199000"/>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6" name="Rectángulo 25"/>
          <p:cNvSpPr/>
          <p:nvPr/>
        </p:nvSpPr>
        <p:spPr>
          <a:xfrm>
            <a:off x="1807520" y="2427339"/>
            <a:ext cx="455432" cy="199000"/>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7" name="Rectángulo 26"/>
          <p:cNvSpPr/>
          <p:nvPr/>
        </p:nvSpPr>
        <p:spPr>
          <a:xfrm>
            <a:off x="7152941" y="2015116"/>
            <a:ext cx="455432" cy="199000"/>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8" name="Rectángulo 27"/>
          <p:cNvSpPr/>
          <p:nvPr/>
        </p:nvSpPr>
        <p:spPr>
          <a:xfrm>
            <a:off x="5612781" y="2799212"/>
            <a:ext cx="455432" cy="199000"/>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9" name="Rectángulo 28"/>
          <p:cNvSpPr/>
          <p:nvPr/>
        </p:nvSpPr>
        <p:spPr>
          <a:xfrm>
            <a:off x="5614709" y="1842243"/>
            <a:ext cx="455432" cy="199000"/>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30" name="Rectángulo 29"/>
          <p:cNvSpPr/>
          <p:nvPr/>
        </p:nvSpPr>
        <p:spPr>
          <a:xfrm>
            <a:off x="5612781" y="3613212"/>
            <a:ext cx="455432" cy="199000"/>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31" name="Rectángulo 30"/>
          <p:cNvSpPr/>
          <p:nvPr/>
        </p:nvSpPr>
        <p:spPr>
          <a:xfrm>
            <a:off x="5612781" y="3885312"/>
            <a:ext cx="455432" cy="199000"/>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22" name="Imagen 21">
            <a:extLst>
              <a:ext uri="{FF2B5EF4-FFF2-40B4-BE49-F238E27FC236}">
                <a16:creationId xmlns:a16="http://schemas.microsoft.com/office/drawing/2014/main" xmlns="" id="{216F4194-2013-4610-8E57-21D56F50512C}"/>
              </a:ext>
            </a:extLst>
          </p:cNvPr>
          <p:cNvPicPr>
            <a:picLocks noChangeAspect="1"/>
          </p:cNvPicPr>
          <p:nvPr/>
        </p:nvPicPr>
        <p:blipFill rotWithShape="1">
          <a:blip r:embed="rId5"/>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2861671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áfico 13"/>
          <p:cNvGraphicFramePr>
            <a:graphicFrameLocks/>
          </p:cNvGraphicFramePr>
          <p:nvPr>
            <p:extLst>
              <p:ext uri="{D42A27DB-BD31-4B8C-83A1-F6EECF244321}">
                <p14:modId xmlns:p14="http://schemas.microsoft.com/office/powerpoint/2010/main" val="828122241"/>
              </p:ext>
            </p:extLst>
          </p:nvPr>
        </p:nvGraphicFramePr>
        <p:xfrm>
          <a:off x="743701" y="1650250"/>
          <a:ext cx="3385069" cy="30377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áfico 14"/>
          <p:cNvGraphicFramePr>
            <a:graphicFrameLocks/>
          </p:cNvGraphicFramePr>
          <p:nvPr>
            <p:extLst>
              <p:ext uri="{D42A27DB-BD31-4B8C-83A1-F6EECF244321}">
                <p14:modId xmlns:p14="http://schemas.microsoft.com/office/powerpoint/2010/main" val="225052126"/>
              </p:ext>
            </p:extLst>
          </p:nvPr>
        </p:nvGraphicFramePr>
        <p:xfrm>
          <a:off x="4427984" y="1635507"/>
          <a:ext cx="4649688" cy="3110508"/>
        </p:xfrm>
        <a:graphic>
          <a:graphicData uri="http://schemas.openxmlformats.org/drawingml/2006/chart">
            <c:chart xmlns:c="http://schemas.openxmlformats.org/drawingml/2006/chart" xmlns:r="http://schemas.openxmlformats.org/officeDocument/2006/relationships" r:id="rId4"/>
          </a:graphicData>
        </a:graphic>
      </p:graphicFrame>
      <p:sp>
        <p:nvSpPr>
          <p:cNvPr id="4" name="Marcador de número de diapositiva 3"/>
          <p:cNvSpPr>
            <a:spLocks noGrp="1"/>
          </p:cNvSpPr>
          <p:nvPr>
            <p:ph type="sldNum" sz="quarter" idx="12"/>
          </p:nvPr>
        </p:nvSpPr>
        <p:spPr/>
        <p:txBody>
          <a:bodyPr/>
          <a:lstStyle/>
          <a:p>
            <a:fld id="{29701D2F-838C-4E86-9F15-A90E1B31B730}" type="slidenum">
              <a:rPr lang="es-MX" smtClean="0"/>
              <a:t>14</a:t>
            </a:fld>
            <a:endParaRPr lang="es-MX" dirty="0"/>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latin typeface="Calibri" panose="020F0502020204030204"/>
              </a:rPr>
              <a:t>2. ESTADO DE SALUD Y HÁBITOS SALUDABLES</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Impacto percibido de tareas en el estado general de salud, según Generación</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900" b="1" dirty="0"/>
          </a:p>
          <a:p>
            <a:pPr algn="ctr"/>
            <a:r>
              <a:rPr lang="es-ES" sz="1000" b="1" dirty="0"/>
              <a:t>n = 910. Personas ocupadas</a:t>
            </a:r>
          </a:p>
          <a:p>
            <a:pPr algn="ctr"/>
            <a:r>
              <a:rPr lang="es-ES" sz="1000" b="1" dirty="0"/>
              <a:t>n = 1046. Trabajo domésticos</a:t>
            </a:r>
          </a:p>
          <a:p>
            <a:pPr algn="ctr"/>
            <a:endParaRPr lang="es-ES" sz="900" dirty="0"/>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a:solidFill>
                  <a:schemeClr val="tx2"/>
                </a:solidFill>
              </a:rPr>
              <a:t>En general, ¿cómo diría que inciden sus actividades laborales remuneradas en su estado de salud general? [GUI/RU]</a:t>
            </a:r>
          </a:p>
          <a:p>
            <a:pPr algn="ctr"/>
            <a:r>
              <a:rPr lang="es-ES" sz="800" dirty="0">
                <a:solidFill>
                  <a:schemeClr val="tx2"/>
                </a:solidFill>
              </a:rPr>
              <a:t>En general, cómo diría que inciden sus actividades domésticas y de cuidado no remuneradas en su estado de salud general? [GUI/RU]</a:t>
            </a:r>
          </a:p>
        </p:txBody>
      </p:sp>
      <p:sp>
        <p:nvSpPr>
          <p:cNvPr id="3" name="CuadroTexto 2"/>
          <p:cNvSpPr txBox="1"/>
          <p:nvPr/>
        </p:nvSpPr>
        <p:spPr>
          <a:xfrm>
            <a:off x="1098624" y="1133997"/>
            <a:ext cx="2675220" cy="461665"/>
          </a:xfrm>
          <a:prstGeom prst="rect">
            <a:avLst/>
          </a:prstGeom>
          <a:noFill/>
        </p:spPr>
        <p:txBody>
          <a:bodyPr wrap="none" rtlCol="0">
            <a:spAutoFit/>
          </a:bodyPr>
          <a:lstStyle/>
          <a:p>
            <a:pPr algn="ctr"/>
            <a:r>
              <a:rPr lang="es-UY" sz="1200" b="1" dirty="0">
                <a:solidFill>
                  <a:schemeClr val="tx1">
                    <a:lumMod val="75000"/>
                    <a:lumOff val="25000"/>
                  </a:schemeClr>
                </a:solidFill>
              </a:rPr>
              <a:t>IMPACTO DEL TRABAJO REMUNERADO</a:t>
            </a:r>
          </a:p>
          <a:p>
            <a:pPr algn="ctr"/>
            <a:r>
              <a:rPr lang="es-UY" sz="1200" b="1" dirty="0">
                <a:solidFill>
                  <a:schemeClr val="tx1">
                    <a:lumMod val="75000"/>
                    <a:lumOff val="25000"/>
                  </a:schemeClr>
                </a:solidFill>
              </a:rPr>
              <a:t>EN EL ESTADO GENERAL DE SALUD</a:t>
            </a:r>
          </a:p>
        </p:txBody>
      </p:sp>
      <p:sp>
        <p:nvSpPr>
          <p:cNvPr id="11" name="CuadroTexto 10"/>
          <p:cNvSpPr txBox="1"/>
          <p:nvPr/>
        </p:nvSpPr>
        <p:spPr>
          <a:xfrm>
            <a:off x="4648732" y="1131888"/>
            <a:ext cx="2882649" cy="461665"/>
          </a:xfrm>
          <a:prstGeom prst="rect">
            <a:avLst/>
          </a:prstGeom>
          <a:noFill/>
        </p:spPr>
        <p:txBody>
          <a:bodyPr wrap="square" rtlCol="0">
            <a:spAutoFit/>
          </a:bodyPr>
          <a:lstStyle/>
          <a:p>
            <a:pPr algn="ctr"/>
            <a:r>
              <a:rPr lang="es-UY" sz="1200" b="1" dirty="0">
                <a:solidFill>
                  <a:schemeClr val="tx1">
                    <a:lumMod val="75000"/>
                    <a:lumOff val="25000"/>
                  </a:schemeClr>
                </a:solidFill>
              </a:rPr>
              <a:t>IMPACTO DEL TRABAJO DOMÉSTICO</a:t>
            </a:r>
          </a:p>
          <a:p>
            <a:pPr algn="ctr"/>
            <a:r>
              <a:rPr lang="es-UY" sz="1200" b="1" dirty="0">
                <a:solidFill>
                  <a:schemeClr val="tx1">
                    <a:lumMod val="75000"/>
                    <a:lumOff val="25000"/>
                  </a:schemeClr>
                </a:solidFill>
              </a:rPr>
              <a:t>EN EL ESTADO GENERAL DE SALUD</a:t>
            </a:r>
          </a:p>
        </p:txBody>
      </p:sp>
      <p:cxnSp>
        <p:nvCxnSpPr>
          <p:cNvPr id="12" name="Conector recto 11"/>
          <p:cNvCxnSpPr/>
          <p:nvPr/>
        </p:nvCxnSpPr>
        <p:spPr>
          <a:xfrm>
            <a:off x="4283968" y="1851670"/>
            <a:ext cx="0" cy="2333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ángulo 17"/>
          <p:cNvSpPr/>
          <p:nvPr/>
        </p:nvSpPr>
        <p:spPr>
          <a:xfrm>
            <a:off x="89552" y="4299942"/>
            <a:ext cx="486415" cy="203317"/>
          </a:xfrm>
          <a:prstGeom prst="rect">
            <a:avLst/>
          </a:prstGeom>
          <a:solidFill>
            <a:srgbClr val="FF0000">
              <a:alpha val="10196"/>
            </a:srgbClr>
          </a:solid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SUB-</a:t>
            </a:r>
            <a:r>
              <a:rPr lang="es-UY" sz="500" dirty="0">
                <a:solidFill>
                  <a:schemeClr val="tx1"/>
                </a:solidFill>
              </a:rPr>
              <a:t>REPRESENTACIÓN</a:t>
            </a:r>
          </a:p>
        </p:txBody>
      </p:sp>
      <p:sp>
        <p:nvSpPr>
          <p:cNvPr id="19" name="Rectángulo 18"/>
          <p:cNvSpPr/>
          <p:nvPr/>
        </p:nvSpPr>
        <p:spPr>
          <a:xfrm>
            <a:off x="89552" y="4517427"/>
            <a:ext cx="486415" cy="203317"/>
          </a:xfrm>
          <a:prstGeom prst="rect">
            <a:avLst/>
          </a:prstGeom>
          <a:solidFill>
            <a:srgbClr val="4472C4">
              <a:alpha val="10196"/>
            </a:srgbClr>
          </a:solid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SOBRE</a:t>
            </a:r>
            <a:r>
              <a:rPr lang="es-UY" sz="900" dirty="0">
                <a:solidFill>
                  <a:schemeClr val="tx1"/>
                </a:solidFill>
              </a:rPr>
              <a:t>- </a:t>
            </a:r>
            <a:r>
              <a:rPr lang="es-UY" sz="500" dirty="0">
                <a:solidFill>
                  <a:schemeClr val="tx1"/>
                </a:solidFill>
              </a:rPr>
              <a:t>REPRESENTACIÓN</a:t>
            </a:r>
            <a:endParaRPr lang="es-UY" sz="500" dirty="0"/>
          </a:p>
        </p:txBody>
      </p:sp>
      <p:sp>
        <p:nvSpPr>
          <p:cNvPr id="25" name="Rectángulo 24"/>
          <p:cNvSpPr/>
          <p:nvPr/>
        </p:nvSpPr>
        <p:spPr>
          <a:xfrm>
            <a:off x="1821859" y="3496537"/>
            <a:ext cx="455432" cy="199000"/>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6" name="Rectángulo 25"/>
          <p:cNvSpPr/>
          <p:nvPr/>
        </p:nvSpPr>
        <p:spPr>
          <a:xfrm>
            <a:off x="1800167" y="2919017"/>
            <a:ext cx="455432" cy="199000"/>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7" name="Rectángulo 26"/>
          <p:cNvSpPr/>
          <p:nvPr/>
        </p:nvSpPr>
        <p:spPr>
          <a:xfrm>
            <a:off x="3374191" y="3700155"/>
            <a:ext cx="455432" cy="199000"/>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8" name="Rectángulo 27"/>
          <p:cNvSpPr/>
          <p:nvPr/>
        </p:nvSpPr>
        <p:spPr>
          <a:xfrm>
            <a:off x="5551783" y="2314199"/>
            <a:ext cx="455432" cy="199000"/>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s-UY"/>
          </a:p>
        </p:txBody>
      </p:sp>
      <p:sp>
        <p:nvSpPr>
          <p:cNvPr id="29" name="Rectángulo 28"/>
          <p:cNvSpPr/>
          <p:nvPr/>
        </p:nvSpPr>
        <p:spPr>
          <a:xfrm>
            <a:off x="5551783" y="3799655"/>
            <a:ext cx="455432" cy="199000"/>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20" name="Imagen 19">
            <a:extLst>
              <a:ext uri="{FF2B5EF4-FFF2-40B4-BE49-F238E27FC236}">
                <a16:creationId xmlns:a16="http://schemas.microsoft.com/office/drawing/2014/main" xmlns="" id="{D461B3EB-B9AA-4356-B00D-D3CD02916F8E}"/>
              </a:ext>
            </a:extLst>
          </p:cNvPr>
          <p:cNvPicPr>
            <a:picLocks noChangeAspect="1"/>
          </p:cNvPicPr>
          <p:nvPr/>
        </p:nvPicPr>
        <p:blipFill rotWithShape="1">
          <a:blip r:embed="rId5"/>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2442599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9701D2F-838C-4E86-9F15-A90E1B31B730}" type="slidenum">
              <a:rPr lang="es-MX" smtClean="0">
                <a:solidFill>
                  <a:srgbClr val="44546A"/>
                </a:solidFill>
              </a:rPr>
              <a:pPr/>
              <a:t>15</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2. ESTADO DE SALUD Y HÁBITOS SALUDABLES</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UY" sz="1600" b="1" kern="0" dirty="0">
                <a:solidFill>
                  <a:prstClr val="black"/>
                </a:solidFill>
              </a:rPr>
              <a:t>Realización de ejercicio físico, por Generación</a:t>
            </a:r>
            <a:endParaRPr lang="es-MX" sz="1600" b="1" kern="0" dirty="0">
              <a:solidFill>
                <a:prstClr val="black"/>
              </a:solidFill>
            </a:endParaRP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t>n = 1272. Total de la muestra</a:t>
            </a: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rgbClr val="44546A"/>
                </a:solidFill>
              </a:rPr>
              <a:t>¿Durante los últimos 7 días realizó algún tipo de ejercicio físico, ya sean deportes, ejercicios musculares, artes marciales, o ejercicios terapéuticos o regenerativos? [GUI/RU]</a:t>
            </a:r>
          </a:p>
        </p:txBody>
      </p:sp>
      <p:graphicFrame>
        <p:nvGraphicFramePr>
          <p:cNvPr id="12" name="Gráfico 11"/>
          <p:cNvGraphicFramePr>
            <a:graphicFrameLocks/>
          </p:cNvGraphicFramePr>
          <p:nvPr>
            <p:extLst>
              <p:ext uri="{D42A27DB-BD31-4B8C-83A1-F6EECF244321}">
                <p14:modId xmlns:p14="http://schemas.microsoft.com/office/powerpoint/2010/main" val="2874105113"/>
              </p:ext>
            </p:extLst>
          </p:nvPr>
        </p:nvGraphicFramePr>
        <p:xfrm>
          <a:off x="1476375" y="1131887"/>
          <a:ext cx="6191250" cy="3455987"/>
        </p:xfrm>
        <a:graphic>
          <a:graphicData uri="http://schemas.openxmlformats.org/drawingml/2006/chart">
            <c:chart xmlns:c="http://schemas.openxmlformats.org/drawingml/2006/chart" xmlns:r="http://schemas.openxmlformats.org/officeDocument/2006/relationships" r:id="rId3"/>
          </a:graphicData>
        </a:graphic>
      </p:graphicFrame>
      <p:pic>
        <p:nvPicPr>
          <p:cNvPr id="8" name="Imagen 7">
            <a:extLst>
              <a:ext uri="{FF2B5EF4-FFF2-40B4-BE49-F238E27FC236}">
                <a16:creationId xmlns:a16="http://schemas.microsoft.com/office/drawing/2014/main" xmlns="" id="{C13CC1F7-3A45-4BC8-B8DF-8022E033778F}"/>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3988552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9701D2F-838C-4E86-9F15-A90E1B31B730}" type="slidenum">
              <a:rPr lang="es-MX" smtClean="0">
                <a:solidFill>
                  <a:srgbClr val="44546A"/>
                </a:solidFill>
              </a:rPr>
              <a:pPr/>
              <a:t>16</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2. ESTADO DE SALUD Y HÁBITOS SALUDABLES</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UY" sz="1600" b="1" kern="0" dirty="0">
                <a:solidFill>
                  <a:prstClr val="black"/>
                </a:solidFill>
              </a:rPr>
              <a:t>Tipo de ejercicio realizado y frecuencia, según Generación</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solidFill>
                  <a:prstClr val="white"/>
                </a:solidFill>
              </a:rPr>
              <a:t>n = 615. Personas que realizan ejercicio </a:t>
            </a:r>
            <a:endParaRPr lang="es-ES" sz="1000" dirty="0">
              <a:solidFill>
                <a:prstClr val="white"/>
              </a:solidFill>
            </a:endParaRP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rgbClr val="44546A"/>
                </a:solidFill>
              </a:rPr>
              <a:t>¿En los últimos 7 días, cuántos días dedicó a realizar cada uno de estos tipos de ejercicio físico? [ESP/RU]</a:t>
            </a:r>
          </a:p>
        </p:txBody>
      </p:sp>
      <p:graphicFrame>
        <p:nvGraphicFramePr>
          <p:cNvPr id="7" name="Tabla 6"/>
          <p:cNvGraphicFramePr>
            <a:graphicFrameLocks noGrp="1"/>
          </p:cNvGraphicFramePr>
          <p:nvPr>
            <p:extLst>
              <p:ext uri="{D42A27DB-BD31-4B8C-83A1-F6EECF244321}">
                <p14:modId xmlns:p14="http://schemas.microsoft.com/office/powerpoint/2010/main" val="3205825456"/>
              </p:ext>
            </p:extLst>
          </p:nvPr>
        </p:nvGraphicFramePr>
        <p:xfrm>
          <a:off x="749830" y="1132997"/>
          <a:ext cx="7636316" cy="3103483"/>
        </p:xfrm>
        <a:graphic>
          <a:graphicData uri="http://schemas.openxmlformats.org/drawingml/2006/table">
            <a:tbl>
              <a:tblPr/>
              <a:tblGrid>
                <a:gridCol w="3438075">
                  <a:extLst>
                    <a:ext uri="{9D8B030D-6E8A-4147-A177-3AD203B41FA5}">
                      <a16:colId xmlns:a16="http://schemas.microsoft.com/office/drawing/2014/main" xmlns="" val="20000"/>
                    </a:ext>
                  </a:extLst>
                </a:gridCol>
                <a:gridCol w="721091">
                  <a:extLst>
                    <a:ext uri="{9D8B030D-6E8A-4147-A177-3AD203B41FA5}">
                      <a16:colId xmlns:a16="http://schemas.microsoft.com/office/drawing/2014/main" xmlns="" val="20001"/>
                    </a:ext>
                  </a:extLst>
                </a:gridCol>
                <a:gridCol w="513151">
                  <a:extLst>
                    <a:ext uri="{9D8B030D-6E8A-4147-A177-3AD203B41FA5}">
                      <a16:colId xmlns:a16="http://schemas.microsoft.com/office/drawing/2014/main" xmlns="" val="20002"/>
                    </a:ext>
                  </a:extLst>
                </a:gridCol>
                <a:gridCol w="155739">
                  <a:extLst>
                    <a:ext uri="{9D8B030D-6E8A-4147-A177-3AD203B41FA5}">
                      <a16:colId xmlns:a16="http://schemas.microsoft.com/office/drawing/2014/main" xmlns="" val="20003"/>
                    </a:ext>
                  </a:extLst>
                </a:gridCol>
                <a:gridCol w="1144202">
                  <a:extLst>
                    <a:ext uri="{9D8B030D-6E8A-4147-A177-3AD203B41FA5}">
                      <a16:colId xmlns:a16="http://schemas.microsoft.com/office/drawing/2014/main" xmlns="" val="20004"/>
                    </a:ext>
                  </a:extLst>
                </a:gridCol>
                <a:gridCol w="832029">
                  <a:extLst>
                    <a:ext uri="{9D8B030D-6E8A-4147-A177-3AD203B41FA5}">
                      <a16:colId xmlns:a16="http://schemas.microsoft.com/office/drawing/2014/main" xmlns="" val="20005"/>
                    </a:ext>
                  </a:extLst>
                </a:gridCol>
                <a:gridCol w="832029">
                  <a:extLst>
                    <a:ext uri="{9D8B030D-6E8A-4147-A177-3AD203B41FA5}">
                      <a16:colId xmlns:a16="http://schemas.microsoft.com/office/drawing/2014/main" xmlns="" val="20006"/>
                    </a:ext>
                  </a:extLst>
                </a:gridCol>
              </a:tblGrid>
              <a:tr h="183124">
                <a:tc>
                  <a:txBody>
                    <a:bodyPr/>
                    <a:lstStyle/>
                    <a:p>
                      <a:pPr algn="l" fontAlgn="b"/>
                      <a:r>
                        <a:rPr lang="es-UY" sz="1100" b="0"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UY" sz="1100" b="0" i="0" u="none" strike="noStrike">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fontAlgn="ctr"/>
                      <a:r>
                        <a:rPr lang="es-UY" sz="1100" b="1" i="0" u="none" strike="noStrike" dirty="0">
                          <a:solidFill>
                            <a:srgbClr val="000000"/>
                          </a:solidFill>
                          <a:effectLst/>
                          <a:latin typeface="Calibri" panose="020F0502020204030204" pitchFamily="34" charset="0"/>
                        </a:rPr>
                        <a:t>TOTAL</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100" b="0"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b"/>
                      <a:r>
                        <a:rPr lang="es-UY" sz="1100" b="1" i="0" u="none" strike="noStrike" dirty="0">
                          <a:solidFill>
                            <a:srgbClr val="000000"/>
                          </a:solidFill>
                          <a:effectLst/>
                          <a:latin typeface="Calibri" panose="020F0502020204030204" pitchFamily="34" charset="0"/>
                        </a:rPr>
                        <a:t>GENERACIÓN</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s-UY"/>
                    </a:p>
                  </a:txBody>
                  <a:tcPr/>
                </a:tc>
                <a:tc hMerge="1">
                  <a:txBody>
                    <a:bodyPr/>
                    <a:lstStyle/>
                    <a:p>
                      <a:endParaRPr lang="es-UY"/>
                    </a:p>
                  </a:txBody>
                  <a:tcPr/>
                </a:tc>
                <a:extLst>
                  <a:ext uri="{0D108BD9-81ED-4DB2-BD59-A6C34878D82A}">
                    <a16:rowId xmlns:a16="http://schemas.microsoft.com/office/drawing/2014/main" xmlns="" val="10000"/>
                  </a:ext>
                </a:extLst>
              </a:tr>
              <a:tr h="356623">
                <a:tc>
                  <a:txBody>
                    <a:bodyPr/>
                    <a:lstStyle/>
                    <a:p>
                      <a:pPr algn="l" fontAlgn="b"/>
                      <a:r>
                        <a:rPr lang="es-UY" sz="1100" b="0"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UY" sz="1100" b="0" i="0" u="none" strike="noStrike">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s-UY"/>
                    </a:p>
                  </a:txBody>
                  <a:tcPr/>
                </a:tc>
                <a:tc>
                  <a:txBody>
                    <a:bodyPr/>
                    <a:lstStyle/>
                    <a:p>
                      <a:pPr algn="ctr" fontAlgn="b"/>
                      <a:r>
                        <a:rPr lang="es-UY" sz="1100" b="0"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100" b="0" i="0" u="none" strike="noStrike">
                          <a:solidFill>
                            <a:srgbClr val="000000"/>
                          </a:solidFill>
                          <a:effectLst/>
                          <a:latin typeface="Calibri" panose="020F0502020204030204" pitchFamily="34" charset="0"/>
                        </a:rPr>
                        <a:t>Millennials</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100" b="0" i="0" u="none" strike="noStrike">
                          <a:solidFill>
                            <a:srgbClr val="000000"/>
                          </a:solidFill>
                          <a:effectLst/>
                          <a:latin typeface="Calibri" panose="020F0502020204030204" pitchFamily="34" charset="0"/>
                        </a:rPr>
                        <a:t>Generación X</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100" b="0" i="0" u="none" strike="noStrike">
                          <a:solidFill>
                            <a:srgbClr val="000000"/>
                          </a:solidFill>
                          <a:effectLst/>
                          <a:latin typeface="Calibri" panose="020F0502020204030204" pitchFamily="34" charset="0"/>
                        </a:rPr>
                        <a:t>Baby Boomers</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1"/>
                  </a:ext>
                </a:extLst>
              </a:tr>
              <a:tr h="183124">
                <a:tc rowSpan="2">
                  <a:txBody>
                    <a:bodyPr/>
                    <a:lstStyle/>
                    <a:p>
                      <a:pPr algn="l" fontAlgn="ctr"/>
                      <a:r>
                        <a:rPr lang="es-UY" sz="1100" b="0" i="0" u="none" strike="noStrike" dirty="0">
                          <a:solidFill>
                            <a:srgbClr val="000000"/>
                          </a:solidFill>
                          <a:effectLst/>
                          <a:latin typeface="Calibri" panose="020F0502020204030204" pitchFamily="34" charset="0"/>
                        </a:rPr>
                        <a:t>Nadar, correr, caminar o andar en bicicleta</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ctr"/>
                      <a:r>
                        <a:rPr lang="es-ES" sz="1000" b="1" i="0" u="none" strike="noStrike" dirty="0">
                          <a:solidFill>
                            <a:srgbClr val="000000"/>
                          </a:solidFill>
                          <a:effectLst/>
                          <a:latin typeface="Calibri" panose="020F0502020204030204" pitchFamily="34" charset="0"/>
                        </a:rPr>
                        <a:t>Incidencia</a:t>
                      </a:r>
                      <a:endParaRPr lang="es-UY" sz="1000" b="1" i="0" u="none" strike="noStrike" dirty="0">
                        <a:solidFill>
                          <a:srgbClr val="000000"/>
                        </a:solidFill>
                        <a:effectLst/>
                        <a:latin typeface="Calibri" panose="020F0502020204030204" pitchFamily="34" charset="0"/>
                      </a:endParaRPr>
                    </a:p>
                  </a:txBody>
                  <a:tcPr marL="6319" marR="6319" marT="63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1" i="0" u="none" strike="noStrike" dirty="0">
                          <a:solidFill>
                            <a:srgbClr val="000000"/>
                          </a:solidFill>
                          <a:effectLst/>
                          <a:latin typeface="Calibri" panose="020F0502020204030204" pitchFamily="34" charset="0"/>
                        </a:rPr>
                        <a:t>35%</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1"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000" b="1" i="0" u="none" strike="noStrike" dirty="0">
                          <a:solidFill>
                            <a:srgbClr val="000000"/>
                          </a:solidFill>
                          <a:effectLst/>
                          <a:latin typeface="Calibri" panose="020F0502020204030204" pitchFamily="34" charset="0"/>
                        </a:rPr>
                        <a:t>36%</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1" i="0" u="none" strike="noStrike" dirty="0">
                          <a:solidFill>
                            <a:srgbClr val="000000"/>
                          </a:solidFill>
                          <a:effectLst/>
                          <a:latin typeface="Calibri" panose="020F0502020204030204" pitchFamily="34" charset="0"/>
                        </a:rPr>
                        <a:t>32%</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1" i="0" u="none" strike="noStrike" dirty="0">
                          <a:solidFill>
                            <a:srgbClr val="000000"/>
                          </a:solidFill>
                          <a:effectLst/>
                          <a:latin typeface="Calibri" panose="020F0502020204030204" pitchFamily="34" charset="0"/>
                        </a:rPr>
                        <a:t>36%</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02"/>
                  </a:ext>
                </a:extLst>
              </a:tr>
              <a:tr h="183124">
                <a:tc vMerge="1">
                  <a:txBody>
                    <a:bodyPr/>
                    <a:lstStyle/>
                    <a:p>
                      <a:endParaRPr lang="es-UY"/>
                    </a:p>
                  </a:txBody>
                  <a:tcPr/>
                </a:tc>
                <a:tc>
                  <a:txBody>
                    <a:bodyPr/>
                    <a:lstStyle/>
                    <a:p>
                      <a:pPr algn="l" fontAlgn="ctr"/>
                      <a:r>
                        <a:rPr lang="es-ES" sz="1000" b="0" i="0" u="none" strike="noStrike" dirty="0">
                          <a:solidFill>
                            <a:srgbClr val="000000"/>
                          </a:solidFill>
                          <a:effectLst/>
                          <a:latin typeface="Calibri" panose="020F0502020204030204" pitchFamily="34" charset="0"/>
                        </a:rPr>
                        <a:t>Promedio</a:t>
                      </a:r>
                      <a:endParaRPr lang="es-UY" sz="1000" b="0" i="0" u="none" strike="noStrike" dirty="0">
                        <a:solidFill>
                          <a:srgbClr val="000000"/>
                        </a:solidFill>
                        <a:effectLst/>
                        <a:latin typeface="Calibri" panose="020F0502020204030204" pitchFamily="34" charset="0"/>
                      </a:endParaRPr>
                    </a:p>
                  </a:txBody>
                  <a:tcPr marL="6319" marR="6319" marT="63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dirty="0">
                          <a:solidFill>
                            <a:srgbClr val="000000"/>
                          </a:solidFill>
                          <a:effectLst/>
                          <a:latin typeface="Calibri" panose="020F0502020204030204" pitchFamily="34" charset="0"/>
                        </a:rPr>
                        <a:t>3,7</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000" b="0" i="0" u="none" strike="noStrike" dirty="0">
                          <a:solidFill>
                            <a:srgbClr val="000000"/>
                          </a:solidFill>
                          <a:effectLst/>
                          <a:latin typeface="Calibri" panose="020F0502020204030204" pitchFamily="34" charset="0"/>
                        </a:rPr>
                        <a:t>3,5</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dirty="0">
                          <a:solidFill>
                            <a:srgbClr val="000000"/>
                          </a:solidFill>
                          <a:effectLst/>
                          <a:latin typeface="Calibri" panose="020F0502020204030204" pitchFamily="34" charset="0"/>
                        </a:rPr>
                        <a:t>3,5</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dirty="0">
                          <a:solidFill>
                            <a:srgbClr val="000000"/>
                          </a:solidFill>
                          <a:effectLst/>
                          <a:latin typeface="Calibri" panose="020F0502020204030204" pitchFamily="34" charset="0"/>
                        </a:rPr>
                        <a:t>4,1</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03"/>
                  </a:ext>
                </a:extLst>
              </a:tr>
              <a:tr h="183124">
                <a:tc rowSpan="2">
                  <a:txBody>
                    <a:bodyPr/>
                    <a:lstStyle/>
                    <a:p>
                      <a:pPr algn="l" fontAlgn="ctr"/>
                      <a:r>
                        <a:rPr lang="es-UY" sz="1100" b="0" i="0" u="none" strike="noStrike">
                          <a:solidFill>
                            <a:srgbClr val="000000"/>
                          </a:solidFill>
                          <a:effectLst/>
                          <a:latin typeface="Calibri" panose="020F0502020204030204" pitchFamily="34" charset="0"/>
                        </a:rPr>
                        <a:t>Levantar pesas, hacer aparatos, abdominales o lagartijas</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s-ES" sz="1000" b="1" i="0" u="none" strike="noStrike" dirty="0">
                          <a:solidFill>
                            <a:srgbClr val="000000"/>
                          </a:solidFill>
                          <a:effectLst/>
                          <a:latin typeface="Calibri" panose="020F0502020204030204" pitchFamily="34" charset="0"/>
                        </a:rPr>
                        <a:t>Incidencia</a:t>
                      </a:r>
                      <a:endParaRPr lang="es-UY" sz="1000" b="1" i="0" u="none" strike="noStrike" dirty="0">
                        <a:solidFill>
                          <a:srgbClr val="000000"/>
                        </a:solidFill>
                        <a:effectLst/>
                        <a:latin typeface="Calibri" panose="020F0502020204030204" pitchFamily="34" charset="0"/>
                      </a:endParaRPr>
                    </a:p>
                  </a:txBody>
                  <a:tcPr marL="6319" marR="6319" marT="63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1" i="0" u="none" strike="noStrike" dirty="0">
                          <a:solidFill>
                            <a:srgbClr val="000000"/>
                          </a:solidFill>
                          <a:effectLst/>
                          <a:latin typeface="Calibri" panose="020F0502020204030204" pitchFamily="34" charset="0"/>
                        </a:rPr>
                        <a:t>13%</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1"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000" b="1" i="0" u="none" strike="noStrike" dirty="0">
                          <a:solidFill>
                            <a:srgbClr val="000000"/>
                          </a:solidFill>
                          <a:effectLst/>
                          <a:latin typeface="Calibri" panose="020F0502020204030204" pitchFamily="34" charset="0"/>
                        </a:rPr>
                        <a:t>18%</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1" i="0" u="none" strike="noStrike" dirty="0">
                          <a:solidFill>
                            <a:srgbClr val="000000"/>
                          </a:solidFill>
                          <a:effectLst/>
                          <a:latin typeface="Calibri" panose="020F0502020204030204" pitchFamily="34" charset="0"/>
                        </a:rPr>
                        <a:t>14%</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1" i="0" u="none" strike="noStrike" dirty="0">
                          <a:solidFill>
                            <a:srgbClr val="000000"/>
                          </a:solidFill>
                          <a:effectLst/>
                          <a:latin typeface="Calibri" panose="020F0502020204030204" pitchFamily="34" charset="0"/>
                        </a:rPr>
                        <a:t>9%</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4"/>
                  </a:ext>
                </a:extLst>
              </a:tr>
              <a:tr h="183124">
                <a:tc vMerge="1">
                  <a:txBody>
                    <a:bodyPr/>
                    <a:lstStyle/>
                    <a:p>
                      <a:endParaRPr lang="es-UY"/>
                    </a:p>
                  </a:txBody>
                  <a:tcPr/>
                </a:tc>
                <a:tc>
                  <a:txBody>
                    <a:bodyPr/>
                    <a:lstStyle/>
                    <a:p>
                      <a:pPr algn="l" fontAlgn="ctr"/>
                      <a:r>
                        <a:rPr lang="es-UY" sz="1000" b="0" i="0" u="none" strike="noStrike" dirty="0">
                          <a:solidFill>
                            <a:srgbClr val="000000"/>
                          </a:solidFill>
                          <a:effectLst/>
                          <a:latin typeface="Calibri" panose="020F0502020204030204" pitchFamily="34" charset="0"/>
                        </a:rPr>
                        <a:t>Promedio</a:t>
                      </a:r>
                    </a:p>
                  </a:txBody>
                  <a:tcPr marL="6319" marR="6319" marT="63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a:solidFill>
                            <a:srgbClr val="000000"/>
                          </a:solidFill>
                          <a:effectLst/>
                          <a:latin typeface="Calibri" panose="020F0502020204030204" pitchFamily="34" charset="0"/>
                        </a:rPr>
                        <a:t>3,1</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000" b="0" i="0" u="none" strike="noStrike" dirty="0">
                          <a:solidFill>
                            <a:srgbClr val="000000"/>
                          </a:solidFill>
                          <a:effectLst/>
                          <a:latin typeface="Calibri" panose="020F0502020204030204" pitchFamily="34" charset="0"/>
                        </a:rPr>
                        <a:t>2,7</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dirty="0">
                          <a:solidFill>
                            <a:srgbClr val="000000"/>
                          </a:solidFill>
                          <a:effectLst/>
                          <a:latin typeface="Calibri" panose="020F0502020204030204" pitchFamily="34" charset="0"/>
                        </a:rPr>
                        <a:t>3,3</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dirty="0">
                          <a:solidFill>
                            <a:srgbClr val="000000"/>
                          </a:solidFill>
                          <a:effectLst/>
                          <a:latin typeface="Calibri" panose="020F0502020204030204" pitchFamily="34" charset="0"/>
                        </a:rPr>
                        <a:t>3,2</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5"/>
                  </a:ext>
                </a:extLst>
              </a:tr>
              <a:tr h="183124">
                <a:tc rowSpan="2">
                  <a:txBody>
                    <a:bodyPr/>
                    <a:lstStyle/>
                    <a:p>
                      <a:pPr algn="l" fontAlgn="ctr"/>
                      <a:r>
                        <a:rPr lang="pt-BR" sz="1100" b="0" i="0" u="none" strike="noStrike" dirty="0" err="1">
                          <a:solidFill>
                            <a:srgbClr val="000000"/>
                          </a:solidFill>
                          <a:effectLst/>
                          <a:latin typeface="Calibri" panose="020F0502020204030204" pitchFamily="34" charset="0"/>
                        </a:rPr>
                        <a:t>Practicar</a:t>
                      </a:r>
                      <a:r>
                        <a:rPr lang="pt-BR" sz="1100" b="0" i="0" u="none" strike="noStrike" dirty="0">
                          <a:solidFill>
                            <a:srgbClr val="000000"/>
                          </a:solidFill>
                          <a:effectLst/>
                          <a:latin typeface="Calibri" panose="020F0502020204030204" pitchFamily="34" charset="0"/>
                        </a:rPr>
                        <a:t> yoga, </a:t>
                      </a:r>
                      <a:r>
                        <a:rPr lang="pt-BR" sz="1100" b="0" i="0" u="none" strike="noStrike" dirty="0" err="1">
                          <a:solidFill>
                            <a:srgbClr val="000000"/>
                          </a:solidFill>
                          <a:effectLst/>
                          <a:latin typeface="Calibri" panose="020F0502020204030204" pitchFamily="34" charset="0"/>
                        </a:rPr>
                        <a:t>pilates</a:t>
                      </a:r>
                      <a:r>
                        <a:rPr lang="pt-BR" sz="1100" b="0" i="0" u="none" strike="noStrike" dirty="0">
                          <a:solidFill>
                            <a:srgbClr val="000000"/>
                          </a:solidFill>
                          <a:effectLst/>
                          <a:latin typeface="Calibri" panose="020F0502020204030204" pitchFamily="34" charset="0"/>
                        </a:rPr>
                        <a:t>, </a:t>
                      </a:r>
                      <a:r>
                        <a:rPr lang="pt-BR" sz="1100" b="0" i="0" u="none" strike="noStrike" dirty="0" err="1">
                          <a:solidFill>
                            <a:srgbClr val="000000"/>
                          </a:solidFill>
                          <a:effectLst/>
                          <a:latin typeface="Calibri" panose="020F0502020204030204" pitchFamily="34" charset="0"/>
                        </a:rPr>
                        <a:t>tai-chi</a:t>
                      </a:r>
                      <a:r>
                        <a:rPr lang="pt-BR" sz="1100" b="0" i="0" u="none" strike="noStrike" dirty="0">
                          <a:solidFill>
                            <a:srgbClr val="000000"/>
                          </a:solidFill>
                          <a:effectLst/>
                          <a:latin typeface="Calibri" panose="020F0502020204030204" pitchFamily="34" charset="0"/>
                        </a:rPr>
                        <a:t> o </a:t>
                      </a:r>
                      <a:r>
                        <a:rPr lang="pt-BR" sz="1100" b="0" i="0" u="none" strike="noStrike" dirty="0" err="1">
                          <a:solidFill>
                            <a:srgbClr val="000000"/>
                          </a:solidFill>
                          <a:effectLst/>
                          <a:latin typeface="Calibri" panose="020F0502020204030204" pitchFamily="34" charset="0"/>
                        </a:rPr>
                        <a:t>estiramientos</a:t>
                      </a:r>
                      <a:endParaRPr lang="pt-BR" sz="1100" b="0" i="0" u="none" strike="noStrike" dirty="0">
                        <a:solidFill>
                          <a:srgbClr val="000000"/>
                        </a:solidFill>
                        <a:effectLst/>
                        <a:latin typeface="Calibri" panose="020F0502020204030204" pitchFamily="34" charset="0"/>
                      </a:endParaRP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ctr"/>
                      <a:r>
                        <a:rPr lang="es-ES" sz="1000" b="1" i="0" u="none" strike="noStrike" dirty="0">
                          <a:solidFill>
                            <a:srgbClr val="000000"/>
                          </a:solidFill>
                          <a:effectLst/>
                          <a:latin typeface="Calibri" panose="020F0502020204030204" pitchFamily="34" charset="0"/>
                        </a:rPr>
                        <a:t>Incidencia</a:t>
                      </a:r>
                      <a:endParaRPr lang="es-UY" sz="1000" b="1" i="0" u="none" strike="noStrike" dirty="0">
                        <a:solidFill>
                          <a:srgbClr val="000000"/>
                        </a:solidFill>
                        <a:effectLst/>
                        <a:latin typeface="Calibri" panose="020F0502020204030204" pitchFamily="34" charset="0"/>
                      </a:endParaRPr>
                    </a:p>
                  </a:txBody>
                  <a:tcPr marL="6319" marR="6319" marT="63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1" i="0" u="none" strike="noStrike" dirty="0">
                          <a:solidFill>
                            <a:srgbClr val="000000"/>
                          </a:solidFill>
                          <a:effectLst/>
                          <a:latin typeface="Calibri" panose="020F0502020204030204" pitchFamily="34" charset="0"/>
                        </a:rPr>
                        <a:t>10%</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1"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000" b="1" i="0" u="none" strike="noStrike" dirty="0">
                          <a:solidFill>
                            <a:srgbClr val="000000"/>
                          </a:solidFill>
                          <a:effectLst/>
                          <a:latin typeface="Calibri" panose="020F0502020204030204" pitchFamily="34" charset="0"/>
                        </a:rPr>
                        <a:t>8%</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1" i="0" u="none" strike="noStrike">
                          <a:solidFill>
                            <a:srgbClr val="000000"/>
                          </a:solidFill>
                          <a:effectLst/>
                          <a:latin typeface="Calibri" panose="020F0502020204030204" pitchFamily="34" charset="0"/>
                        </a:rPr>
                        <a:t>9%</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1" i="0" u="none" strike="noStrike" dirty="0">
                          <a:solidFill>
                            <a:srgbClr val="000000"/>
                          </a:solidFill>
                          <a:effectLst/>
                          <a:latin typeface="Calibri" panose="020F0502020204030204" pitchFamily="34" charset="0"/>
                        </a:rPr>
                        <a:t>11%</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06"/>
                  </a:ext>
                </a:extLst>
              </a:tr>
              <a:tr h="183124">
                <a:tc vMerge="1">
                  <a:txBody>
                    <a:bodyPr/>
                    <a:lstStyle/>
                    <a:p>
                      <a:endParaRPr lang="es-UY"/>
                    </a:p>
                  </a:txBody>
                  <a:tcPr/>
                </a:tc>
                <a:tc>
                  <a:txBody>
                    <a:bodyPr/>
                    <a:lstStyle/>
                    <a:p>
                      <a:pPr algn="l" fontAlgn="ctr"/>
                      <a:r>
                        <a:rPr lang="es-UY" sz="1000" b="0" i="0" u="none" strike="noStrike" dirty="0">
                          <a:solidFill>
                            <a:srgbClr val="000000"/>
                          </a:solidFill>
                          <a:effectLst/>
                          <a:latin typeface="Calibri" panose="020F0502020204030204" pitchFamily="34" charset="0"/>
                        </a:rPr>
                        <a:t>Promedio</a:t>
                      </a:r>
                    </a:p>
                  </a:txBody>
                  <a:tcPr marL="6319" marR="6319" marT="63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a:solidFill>
                            <a:srgbClr val="000000"/>
                          </a:solidFill>
                          <a:effectLst/>
                          <a:latin typeface="Calibri" panose="020F0502020204030204" pitchFamily="34" charset="0"/>
                        </a:rPr>
                        <a:t>2,6</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000" b="0" i="0" u="none" strike="noStrike" dirty="0">
                          <a:solidFill>
                            <a:srgbClr val="000000"/>
                          </a:solidFill>
                          <a:effectLst/>
                          <a:latin typeface="Calibri" panose="020F0502020204030204" pitchFamily="34" charset="0"/>
                        </a:rPr>
                        <a:t>2,5</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dirty="0">
                          <a:solidFill>
                            <a:srgbClr val="000000"/>
                          </a:solidFill>
                          <a:effectLst/>
                          <a:latin typeface="Calibri" panose="020F0502020204030204" pitchFamily="34" charset="0"/>
                        </a:rPr>
                        <a:t>2,6</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dirty="0">
                          <a:solidFill>
                            <a:srgbClr val="000000"/>
                          </a:solidFill>
                          <a:effectLst/>
                          <a:latin typeface="Calibri" panose="020F0502020204030204" pitchFamily="34" charset="0"/>
                        </a:rPr>
                        <a:t>2,7</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07"/>
                  </a:ext>
                </a:extLst>
              </a:tr>
              <a:tr h="183124">
                <a:tc rowSpan="2">
                  <a:txBody>
                    <a:bodyPr/>
                    <a:lstStyle/>
                    <a:p>
                      <a:pPr algn="l" fontAlgn="ctr"/>
                      <a:r>
                        <a:rPr lang="es-UY" sz="1100" b="0" i="0" u="none" strike="noStrike">
                          <a:solidFill>
                            <a:srgbClr val="000000"/>
                          </a:solidFill>
                          <a:effectLst/>
                          <a:latin typeface="Calibri" panose="020F0502020204030204" pitchFamily="34" charset="0"/>
                        </a:rPr>
                        <a:t>Ejercicios terapéuticos o regenerativos</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s-ES" sz="1000" b="1" i="0" u="none" strike="noStrike" dirty="0">
                          <a:solidFill>
                            <a:srgbClr val="000000"/>
                          </a:solidFill>
                          <a:effectLst/>
                          <a:latin typeface="Calibri" panose="020F0502020204030204" pitchFamily="34" charset="0"/>
                        </a:rPr>
                        <a:t>Incidencia</a:t>
                      </a:r>
                      <a:endParaRPr lang="es-UY" sz="1000" b="1" i="0" u="none" strike="noStrike" dirty="0">
                        <a:solidFill>
                          <a:srgbClr val="000000"/>
                        </a:solidFill>
                        <a:effectLst/>
                        <a:latin typeface="Calibri" panose="020F0502020204030204" pitchFamily="34" charset="0"/>
                      </a:endParaRPr>
                    </a:p>
                  </a:txBody>
                  <a:tcPr marL="6319" marR="6319" marT="63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1" i="0" u="none" strike="noStrike" dirty="0">
                          <a:solidFill>
                            <a:srgbClr val="000000"/>
                          </a:solidFill>
                          <a:effectLst/>
                          <a:latin typeface="Calibri" panose="020F0502020204030204" pitchFamily="34" charset="0"/>
                        </a:rPr>
                        <a:t>8%</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1"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000" b="1" i="0" u="none" strike="noStrike" dirty="0">
                          <a:solidFill>
                            <a:srgbClr val="000000"/>
                          </a:solidFill>
                          <a:effectLst/>
                          <a:latin typeface="Calibri" panose="020F0502020204030204" pitchFamily="34" charset="0"/>
                        </a:rPr>
                        <a:t>2%</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1" i="0" u="none" strike="noStrike" dirty="0">
                          <a:solidFill>
                            <a:srgbClr val="000000"/>
                          </a:solidFill>
                          <a:effectLst/>
                          <a:latin typeface="Calibri" panose="020F0502020204030204" pitchFamily="34" charset="0"/>
                        </a:rPr>
                        <a:t>6%</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1" i="0" u="none" strike="noStrike" dirty="0">
                          <a:solidFill>
                            <a:srgbClr val="000000"/>
                          </a:solidFill>
                          <a:effectLst/>
                          <a:latin typeface="Calibri" panose="020F0502020204030204" pitchFamily="34" charset="0"/>
                        </a:rPr>
                        <a:t>14%</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8"/>
                  </a:ext>
                </a:extLst>
              </a:tr>
              <a:tr h="183124">
                <a:tc vMerge="1">
                  <a:txBody>
                    <a:bodyPr/>
                    <a:lstStyle/>
                    <a:p>
                      <a:endParaRPr lang="es-UY"/>
                    </a:p>
                  </a:txBody>
                  <a:tcPr/>
                </a:tc>
                <a:tc>
                  <a:txBody>
                    <a:bodyPr/>
                    <a:lstStyle/>
                    <a:p>
                      <a:pPr algn="l" fontAlgn="ctr"/>
                      <a:r>
                        <a:rPr lang="es-UY" sz="1000" b="0" i="0" u="none" strike="noStrike" dirty="0">
                          <a:solidFill>
                            <a:srgbClr val="000000"/>
                          </a:solidFill>
                          <a:effectLst/>
                          <a:latin typeface="Calibri" panose="020F0502020204030204" pitchFamily="34" charset="0"/>
                        </a:rPr>
                        <a:t>Promedio</a:t>
                      </a:r>
                    </a:p>
                  </a:txBody>
                  <a:tcPr marL="6319" marR="6319" marT="63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a:solidFill>
                            <a:srgbClr val="000000"/>
                          </a:solidFill>
                          <a:effectLst/>
                          <a:latin typeface="Calibri" panose="020F0502020204030204" pitchFamily="34" charset="0"/>
                        </a:rPr>
                        <a:t>2,9</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000" b="0" i="0" u="none" strike="noStrike" dirty="0">
                          <a:solidFill>
                            <a:srgbClr val="000000"/>
                          </a:solidFill>
                          <a:effectLst/>
                          <a:latin typeface="Calibri" panose="020F0502020204030204" pitchFamily="34" charset="0"/>
                        </a:rPr>
                        <a:t>1,6</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dirty="0">
                          <a:solidFill>
                            <a:srgbClr val="000000"/>
                          </a:solidFill>
                          <a:effectLst/>
                          <a:latin typeface="Calibri" panose="020F0502020204030204" pitchFamily="34" charset="0"/>
                        </a:rPr>
                        <a:t>2,2</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dirty="0">
                          <a:solidFill>
                            <a:srgbClr val="000000"/>
                          </a:solidFill>
                          <a:effectLst/>
                          <a:latin typeface="Calibri" panose="020F0502020204030204" pitchFamily="34" charset="0"/>
                        </a:rPr>
                        <a:t>3,3</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9"/>
                  </a:ext>
                </a:extLst>
              </a:tr>
              <a:tr h="183124">
                <a:tc rowSpan="2">
                  <a:txBody>
                    <a:bodyPr/>
                    <a:lstStyle/>
                    <a:p>
                      <a:pPr algn="l" fontAlgn="ctr"/>
                      <a:r>
                        <a:rPr lang="es-UY" sz="1100" b="0" i="0" u="none" strike="noStrike" dirty="0">
                          <a:solidFill>
                            <a:srgbClr val="000000"/>
                          </a:solidFill>
                          <a:effectLst/>
                          <a:latin typeface="Calibri" panose="020F0502020204030204" pitchFamily="34" charset="0"/>
                        </a:rPr>
                        <a:t>Practicar algún deporte competitivo que no sea de combate</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ctr"/>
                      <a:r>
                        <a:rPr lang="es-ES" sz="1000" b="1" i="0" u="none" strike="noStrike" dirty="0">
                          <a:solidFill>
                            <a:srgbClr val="000000"/>
                          </a:solidFill>
                          <a:effectLst/>
                          <a:latin typeface="Calibri" panose="020F0502020204030204" pitchFamily="34" charset="0"/>
                        </a:rPr>
                        <a:t>Incidencia</a:t>
                      </a:r>
                      <a:endParaRPr lang="es-UY" sz="1000" b="1" i="0" u="none" strike="noStrike" dirty="0">
                        <a:solidFill>
                          <a:srgbClr val="000000"/>
                        </a:solidFill>
                        <a:effectLst/>
                        <a:latin typeface="Calibri" panose="020F0502020204030204" pitchFamily="34" charset="0"/>
                      </a:endParaRPr>
                    </a:p>
                  </a:txBody>
                  <a:tcPr marL="6319" marR="6319" marT="63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1" i="0" u="none" strike="noStrike" dirty="0">
                          <a:solidFill>
                            <a:srgbClr val="000000"/>
                          </a:solidFill>
                          <a:effectLst/>
                          <a:latin typeface="Calibri" panose="020F0502020204030204" pitchFamily="34" charset="0"/>
                        </a:rPr>
                        <a:t>7%</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1"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000" b="1" i="0" u="none" strike="noStrike" dirty="0">
                          <a:solidFill>
                            <a:srgbClr val="000000"/>
                          </a:solidFill>
                          <a:effectLst/>
                          <a:latin typeface="Calibri" panose="020F0502020204030204" pitchFamily="34" charset="0"/>
                        </a:rPr>
                        <a:t>10%</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1" i="0" u="none" strike="noStrike" dirty="0">
                          <a:solidFill>
                            <a:srgbClr val="000000"/>
                          </a:solidFill>
                          <a:effectLst/>
                          <a:latin typeface="Calibri" panose="020F0502020204030204" pitchFamily="34" charset="0"/>
                        </a:rPr>
                        <a:t>7%</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1" i="0" u="none" strike="noStrike" dirty="0">
                          <a:solidFill>
                            <a:srgbClr val="000000"/>
                          </a:solidFill>
                          <a:effectLst/>
                          <a:latin typeface="Calibri" panose="020F0502020204030204" pitchFamily="34" charset="0"/>
                        </a:rPr>
                        <a:t>5%</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10"/>
                  </a:ext>
                </a:extLst>
              </a:tr>
              <a:tr h="183124">
                <a:tc vMerge="1">
                  <a:txBody>
                    <a:bodyPr/>
                    <a:lstStyle/>
                    <a:p>
                      <a:endParaRPr lang="es-UY"/>
                    </a:p>
                  </a:txBody>
                  <a:tcPr/>
                </a:tc>
                <a:tc>
                  <a:txBody>
                    <a:bodyPr/>
                    <a:lstStyle/>
                    <a:p>
                      <a:pPr algn="l" fontAlgn="ctr"/>
                      <a:r>
                        <a:rPr lang="es-UY" sz="1000" b="0" i="0" u="none" strike="noStrike">
                          <a:solidFill>
                            <a:srgbClr val="000000"/>
                          </a:solidFill>
                          <a:effectLst/>
                          <a:latin typeface="Calibri" panose="020F0502020204030204" pitchFamily="34" charset="0"/>
                        </a:rPr>
                        <a:t>Promedio</a:t>
                      </a:r>
                    </a:p>
                  </a:txBody>
                  <a:tcPr marL="6319" marR="6319" marT="63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a:solidFill>
                            <a:srgbClr val="000000"/>
                          </a:solidFill>
                          <a:effectLst/>
                          <a:latin typeface="Calibri" panose="020F0502020204030204" pitchFamily="34" charset="0"/>
                        </a:rPr>
                        <a:t>2,3</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000" b="0" i="0" u="none" strike="noStrike" dirty="0">
                          <a:solidFill>
                            <a:srgbClr val="000000"/>
                          </a:solidFill>
                          <a:effectLst/>
                          <a:latin typeface="Calibri" panose="020F0502020204030204" pitchFamily="34" charset="0"/>
                        </a:rPr>
                        <a:t>1,7</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a:solidFill>
                            <a:srgbClr val="000000"/>
                          </a:solidFill>
                          <a:effectLst/>
                          <a:latin typeface="Calibri" panose="020F0502020204030204" pitchFamily="34" charset="0"/>
                        </a:rPr>
                        <a:t>1,9</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a:solidFill>
                            <a:srgbClr val="000000"/>
                          </a:solidFill>
                          <a:effectLst/>
                          <a:latin typeface="Calibri" panose="020F0502020204030204" pitchFamily="34" charset="0"/>
                        </a:rPr>
                        <a:t>3,8</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11"/>
                  </a:ext>
                </a:extLst>
              </a:tr>
              <a:tr h="183124">
                <a:tc rowSpan="2">
                  <a:txBody>
                    <a:bodyPr/>
                    <a:lstStyle/>
                    <a:p>
                      <a:pPr algn="l" fontAlgn="ctr"/>
                      <a:r>
                        <a:rPr lang="es-UY" sz="1100" b="0" i="0" u="none" strike="noStrike">
                          <a:solidFill>
                            <a:srgbClr val="000000"/>
                          </a:solidFill>
                          <a:effectLst/>
                          <a:latin typeface="Calibri" panose="020F0502020204030204" pitchFamily="34" charset="0"/>
                        </a:rPr>
                        <a:t>Zumba, salsa, tango y otro tipo de bailes</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s-ES" sz="1000" b="1" i="0" u="none" strike="noStrike" dirty="0">
                          <a:solidFill>
                            <a:srgbClr val="000000"/>
                          </a:solidFill>
                          <a:effectLst/>
                          <a:latin typeface="Calibri" panose="020F0502020204030204" pitchFamily="34" charset="0"/>
                        </a:rPr>
                        <a:t>Incidencia</a:t>
                      </a:r>
                      <a:endParaRPr lang="es-UY" sz="1000" b="1" i="0" u="none" strike="noStrike" dirty="0">
                        <a:solidFill>
                          <a:srgbClr val="000000"/>
                        </a:solidFill>
                        <a:effectLst/>
                        <a:latin typeface="Calibri" panose="020F0502020204030204" pitchFamily="34" charset="0"/>
                      </a:endParaRPr>
                    </a:p>
                  </a:txBody>
                  <a:tcPr marL="6319" marR="6319" marT="63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1" i="0" u="none" strike="noStrike" dirty="0">
                          <a:solidFill>
                            <a:srgbClr val="000000"/>
                          </a:solidFill>
                          <a:effectLst/>
                          <a:latin typeface="Calibri" panose="020F0502020204030204" pitchFamily="34" charset="0"/>
                        </a:rPr>
                        <a:t>6%</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1"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000" b="1" i="0" u="none" strike="noStrike" dirty="0">
                          <a:solidFill>
                            <a:srgbClr val="000000"/>
                          </a:solidFill>
                          <a:effectLst/>
                          <a:latin typeface="Calibri" panose="020F0502020204030204" pitchFamily="34" charset="0"/>
                        </a:rPr>
                        <a:t>5%</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1" i="0" u="none" strike="noStrike" dirty="0">
                          <a:solidFill>
                            <a:srgbClr val="000000"/>
                          </a:solidFill>
                          <a:effectLst/>
                          <a:latin typeface="Calibri" panose="020F0502020204030204" pitchFamily="34" charset="0"/>
                        </a:rPr>
                        <a:t>6%</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1" i="0" u="none" strike="noStrike" dirty="0">
                          <a:solidFill>
                            <a:srgbClr val="000000"/>
                          </a:solidFill>
                          <a:effectLst/>
                          <a:latin typeface="Calibri" panose="020F0502020204030204" pitchFamily="34" charset="0"/>
                        </a:rPr>
                        <a:t>6%</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12"/>
                  </a:ext>
                </a:extLst>
              </a:tr>
              <a:tr h="183124">
                <a:tc vMerge="1">
                  <a:txBody>
                    <a:bodyPr/>
                    <a:lstStyle/>
                    <a:p>
                      <a:endParaRPr lang="es-UY"/>
                    </a:p>
                  </a:txBody>
                  <a:tcPr/>
                </a:tc>
                <a:tc>
                  <a:txBody>
                    <a:bodyPr/>
                    <a:lstStyle/>
                    <a:p>
                      <a:pPr algn="l" fontAlgn="ctr"/>
                      <a:r>
                        <a:rPr lang="es-UY" sz="1000" b="0" i="0" u="none" strike="noStrike" dirty="0">
                          <a:solidFill>
                            <a:srgbClr val="000000"/>
                          </a:solidFill>
                          <a:effectLst/>
                          <a:latin typeface="Calibri" panose="020F0502020204030204" pitchFamily="34" charset="0"/>
                        </a:rPr>
                        <a:t>Promedio</a:t>
                      </a:r>
                    </a:p>
                  </a:txBody>
                  <a:tcPr marL="6319" marR="6319" marT="63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a:solidFill>
                            <a:srgbClr val="000000"/>
                          </a:solidFill>
                          <a:effectLst/>
                          <a:latin typeface="Calibri" panose="020F0502020204030204" pitchFamily="34" charset="0"/>
                        </a:rPr>
                        <a:t>2</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000" b="0" i="0" u="none" strike="noStrike" dirty="0">
                          <a:solidFill>
                            <a:srgbClr val="000000"/>
                          </a:solidFill>
                          <a:effectLst/>
                          <a:latin typeface="Calibri" panose="020F0502020204030204" pitchFamily="34" charset="0"/>
                        </a:rPr>
                        <a:t>1,6</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a:solidFill>
                            <a:srgbClr val="000000"/>
                          </a:solidFill>
                          <a:effectLst/>
                          <a:latin typeface="Calibri" panose="020F0502020204030204" pitchFamily="34" charset="0"/>
                        </a:rPr>
                        <a:t>1,9</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s-UY" sz="1000" b="0" i="0" u="none" strike="noStrike">
                          <a:solidFill>
                            <a:srgbClr val="000000"/>
                          </a:solidFill>
                          <a:effectLst/>
                          <a:latin typeface="Calibri" panose="020F0502020204030204" pitchFamily="34" charset="0"/>
                        </a:rPr>
                        <a:t>2,4</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13"/>
                  </a:ext>
                </a:extLst>
              </a:tr>
              <a:tr h="183124">
                <a:tc rowSpan="2">
                  <a:txBody>
                    <a:bodyPr/>
                    <a:lstStyle/>
                    <a:p>
                      <a:pPr algn="l" fontAlgn="ctr"/>
                      <a:r>
                        <a:rPr lang="pt-BR" sz="1100" b="0" i="0" u="none" strike="noStrike" dirty="0" err="1">
                          <a:solidFill>
                            <a:srgbClr val="000000"/>
                          </a:solidFill>
                          <a:effectLst/>
                          <a:latin typeface="Calibri" panose="020F0502020204030204" pitchFamily="34" charset="0"/>
                        </a:rPr>
                        <a:t>Practicar</a:t>
                      </a:r>
                      <a:r>
                        <a:rPr lang="pt-BR" sz="1100" b="0" i="0" u="none" strike="noStrike" dirty="0">
                          <a:solidFill>
                            <a:srgbClr val="000000"/>
                          </a:solidFill>
                          <a:effectLst/>
                          <a:latin typeface="Calibri" panose="020F0502020204030204" pitchFamily="34" charset="0"/>
                        </a:rPr>
                        <a:t> artes </a:t>
                      </a:r>
                      <a:r>
                        <a:rPr lang="pt-BR" sz="1100" b="0" i="0" u="none" strike="noStrike" dirty="0" err="1">
                          <a:solidFill>
                            <a:srgbClr val="000000"/>
                          </a:solidFill>
                          <a:effectLst/>
                          <a:latin typeface="Calibri" panose="020F0502020204030204" pitchFamily="34" charset="0"/>
                        </a:rPr>
                        <a:t>marciales</a:t>
                      </a:r>
                      <a:r>
                        <a:rPr lang="pt-BR" sz="1100" b="0" i="0" u="none" strike="noStrike" dirty="0">
                          <a:solidFill>
                            <a:srgbClr val="000000"/>
                          </a:solidFill>
                          <a:effectLst/>
                          <a:latin typeface="Calibri" panose="020F0502020204030204" pitchFamily="34" charset="0"/>
                        </a:rPr>
                        <a:t> o deportes de combate</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ctr"/>
                      <a:r>
                        <a:rPr lang="es-ES" sz="1000" b="1" i="0" u="none" strike="noStrike" dirty="0">
                          <a:solidFill>
                            <a:srgbClr val="000000"/>
                          </a:solidFill>
                          <a:effectLst/>
                          <a:latin typeface="Calibri" panose="020F0502020204030204" pitchFamily="34" charset="0"/>
                        </a:rPr>
                        <a:t>Incidencia</a:t>
                      </a:r>
                      <a:endParaRPr lang="es-UY" sz="1000" b="1" i="0" u="none" strike="noStrike" dirty="0">
                        <a:solidFill>
                          <a:srgbClr val="000000"/>
                        </a:solidFill>
                        <a:effectLst/>
                        <a:latin typeface="Calibri" panose="020F0502020204030204" pitchFamily="34" charset="0"/>
                      </a:endParaRPr>
                    </a:p>
                  </a:txBody>
                  <a:tcPr marL="6319" marR="6319" marT="63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1" i="0" u="none" strike="noStrike" dirty="0">
                          <a:solidFill>
                            <a:srgbClr val="000000"/>
                          </a:solidFill>
                          <a:effectLst/>
                          <a:latin typeface="Calibri" panose="020F0502020204030204" pitchFamily="34" charset="0"/>
                        </a:rPr>
                        <a:t>1%</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1"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000" b="1" i="0" u="none" strike="noStrike" dirty="0">
                          <a:solidFill>
                            <a:srgbClr val="000000"/>
                          </a:solidFill>
                          <a:effectLst/>
                          <a:latin typeface="Calibri" panose="020F0502020204030204" pitchFamily="34" charset="0"/>
                        </a:rPr>
                        <a:t>1%</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1" i="0" u="none" strike="noStrike" dirty="0">
                          <a:solidFill>
                            <a:srgbClr val="000000"/>
                          </a:solidFill>
                          <a:effectLst/>
                          <a:latin typeface="Calibri" panose="020F0502020204030204" pitchFamily="34" charset="0"/>
                        </a:rPr>
                        <a:t>1%</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1" i="0" u="none" strike="noStrike" dirty="0">
                          <a:solidFill>
                            <a:srgbClr val="000000"/>
                          </a:solidFill>
                          <a:effectLst/>
                          <a:latin typeface="Calibri" panose="020F0502020204030204" pitchFamily="34" charset="0"/>
                        </a:rPr>
                        <a:t>0%</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14"/>
                  </a:ext>
                </a:extLst>
              </a:tr>
              <a:tr h="183124">
                <a:tc vMerge="1">
                  <a:txBody>
                    <a:bodyPr/>
                    <a:lstStyle/>
                    <a:p>
                      <a:endParaRPr lang="es-UY"/>
                    </a:p>
                  </a:txBody>
                  <a:tcPr/>
                </a:tc>
                <a:tc>
                  <a:txBody>
                    <a:bodyPr/>
                    <a:lstStyle/>
                    <a:p>
                      <a:pPr algn="l" fontAlgn="ctr"/>
                      <a:r>
                        <a:rPr lang="es-UY" sz="1000" b="0" i="0" u="none" strike="noStrike" dirty="0">
                          <a:solidFill>
                            <a:srgbClr val="000000"/>
                          </a:solidFill>
                          <a:effectLst/>
                          <a:latin typeface="Calibri" panose="020F0502020204030204" pitchFamily="34" charset="0"/>
                        </a:rPr>
                        <a:t>Promedio</a:t>
                      </a:r>
                    </a:p>
                  </a:txBody>
                  <a:tcPr marL="6319" marR="6319" marT="63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a:solidFill>
                            <a:srgbClr val="000000"/>
                          </a:solidFill>
                          <a:effectLst/>
                          <a:latin typeface="Calibri" panose="020F0502020204030204" pitchFamily="34" charset="0"/>
                        </a:rPr>
                        <a:t>1,9</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dirty="0">
                          <a:solidFill>
                            <a:srgbClr val="000000"/>
                          </a:solidFill>
                          <a:effectLst/>
                          <a:latin typeface="Calibri" panose="020F0502020204030204" pitchFamily="34" charset="0"/>
                        </a:rPr>
                        <a:t> </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UY" sz="1000" b="0" i="0" u="none" strike="noStrike">
                          <a:solidFill>
                            <a:srgbClr val="000000"/>
                          </a:solidFill>
                          <a:effectLst/>
                          <a:latin typeface="Calibri" panose="020F0502020204030204" pitchFamily="34" charset="0"/>
                        </a:rPr>
                        <a:t>2,3</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dirty="0">
                          <a:solidFill>
                            <a:srgbClr val="000000"/>
                          </a:solidFill>
                          <a:effectLst/>
                          <a:latin typeface="Calibri" panose="020F0502020204030204" pitchFamily="34" charset="0"/>
                        </a:rPr>
                        <a:t>1,9</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s-UY" sz="1000" b="0" i="0" u="none" strike="noStrike" dirty="0">
                          <a:solidFill>
                            <a:srgbClr val="000000"/>
                          </a:solidFill>
                          <a:effectLst/>
                          <a:latin typeface="Calibri" panose="020F0502020204030204" pitchFamily="34" charset="0"/>
                        </a:rPr>
                        <a:t>1</a:t>
                      </a:r>
                    </a:p>
                  </a:txBody>
                  <a:tcPr marL="9300" marR="9300" marT="93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15"/>
                  </a:ext>
                </a:extLst>
              </a:tr>
            </a:tbl>
          </a:graphicData>
        </a:graphic>
      </p:graphicFrame>
      <p:sp>
        <p:nvSpPr>
          <p:cNvPr id="8" name="Rectángulo 7"/>
          <p:cNvSpPr/>
          <p:nvPr/>
        </p:nvSpPr>
        <p:spPr>
          <a:xfrm>
            <a:off x="162102" y="4505905"/>
            <a:ext cx="486415" cy="203317"/>
          </a:xfrm>
          <a:prstGeom prst="rect">
            <a:avLst/>
          </a:prstGeom>
          <a:solidFill>
            <a:srgbClr val="4472C4">
              <a:alpha val="10196"/>
            </a:srgbClr>
          </a:solid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SOBRE</a:t>
            </a:r>
            <a:r>
              <a:rPr lang="es-UY" sz="900" dirty="0">
                <a:solidFill>
                  <a:schemeClr val="tx1"/>
                </a:solidFill>
              </a:rPr>
              <a:t>- </a:t>
            </a:r>
            <a:r>
              <a:rPr lang="es-UY" sz="500" dirty="0">
                <a:solidFill>
                  <a:schemeClr val="tx1"/>
                </a:solidFill>
              </a:rPr>
              <a:t>REPRESENTACIÓN</a:t>
            </a:r>
            <a:endParaRPr lang="es-UY" sz="500" dirty="0"/>
          </a:p>
        </p:txBody>
      </p:sp>
      <p:sp>
        <p:nvSpPr>
          <p:cNvPr id="10" name="Rectángulo 9"/>
          <p:cNvSpPr/>
          <p:nvPr/>
        </p:nvSpPr>
        <p:spPr>
          <a:xfrm>
            <a:off x="5906237" y="2051346"/>
            <a:ext cx="455432" cy="199000"/>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2" name="Rectángulo 11"/>
          <p:cNvSpPr/>
          <p:nvPr/>
        </p:nvSpPr>
        <p:spPr>
          <a:xfrm>
            <a:off x="160531" y="4282639"/>
            <a:ext cx="486415" cy="203317"/>
          </a:xfrm>
          <a:prstGeom prst="rect">
            <a:avLst/>
          </a:prstGeom>
          <a:solidFill>
            <a:srgbClr val="FF0000">
              <a:alpha val="10196"/>
            </a:srgbClr>
          </a:solid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SUB-</a:t>
            </a:r>
            <a:r>
              <a:rPr lang="es-UY" sz="500" dirty="0">
                <a:solidFill>
                  <a:schemeClr val="tx1"/>
                </a:solidFill>
              </a:rPr>
              <a:t>REPRESENTACIÓN</a:t>
            </a:r>
          </a:p>
        </p:txBody>
      </p:sp>
      <p:sp>
        <p:nvSpPr>
          <p:cNvPr id="13" name="Rectángulo 12"/>
          <p:cNvSpPr/>
          <p:nvPr/>
        </p:nvSpPr>
        <p:spPr>
          <a:xfrm>
            <a:off x="7740352" y="2781681"/>
            <a:ext cx="455432" cy="199000"/>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5" name="Rectángulo 14"/>
          <p:cNvSpPr/>
          <p:nvPr/>
        </p:nvSpPr>
        <p:spPr>
          <a:xfrm>
            <a:off x="5905723" y="2770535"/>
            <a:ext cx="455432" cy="199000"/>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14" name="Imagen 13">
            <a:extLst>
              <a:ext uri="{FF2B5EF4-FFF2-40B4-BE49-F238E27FC236}">
                <a16:creationId xmlns:a16="http://schemas.microsoft.com/office/drawing/2014/main" xmlns="" id="{87AB8772-FC94-4394-8294-E18375C81D0B}"/>
              </a:ext>
            </a:extLst>
          </p:cNvPr>
          <p:cNvPicPr>
            <a:picLocks noChangeAspect="1"/>
          </p:cNvPicPr>
          <p:nvPr/>
        </p:nvPicPr>
        <p:blipFill rotWithShape="1">
          <a:blip r:embed="rId3"/>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3709457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9701D2F-838C-4E86-9F15-A90E1B31B730}" type="slidenum">
              <a:rPr lang="es-MX" smtClean="0"/>
              <a:t>17</a:t>
            </a:fld>
            <a:endParaRPr lang="es-MX" dirty="0"/>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latin typeface="Calibri" panose="020F0502020204030204"/>
              </a:rPr>
              <a:t>2. ESTADO DE SALUD Y HÁBITOS SALUDABLES</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Indicadores de consumos, según Generación</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t>n = 1272. Total de la muestra</a:t>
            </a: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2"/>
                </a:solidFill>
              </a:rPr>
              <a:t>¿En los últimos 7 días, cuántos días consumió…? [ESP/RU]</a:t>
            </a:r>
          </a:p>
        </p:txBody>
      </p:sp>
      <p:pic>
        <p:nvPicPr>
          <p:cNvPr id="24" name="Imagen 23"/>
          <p:cNvPicPr>
            <a:picLocks noChangeAspect="1"/>
          </p:cNvPicPr>
          <p:nvPr/>
        </p:nvPicPr>
        <p:blipFill>
          <a:blip r:embed="rId3"/>
          <a:stretch>
            <a:fillRect/>
          </a:stretch>
        </p:blipFill>
        <p:spPr>
          <a:xfrm>
            <a:off x="1292539" y="1601183"/>
            <a:ext cx="7738145" cy="1901034"/>
          </a:xfrm>
          <a:prstGeom prst="rect">
            <a:avLst/>
          </a:prstGeom>
        </p:spPr>
      </p:pic>
      <p:sp>
        <p:nvSpPr>
          <p:cNvPr id="25" name="CuadroTexto 24"/>
          <p:cNvSpPr txBox="1"/>
          <p:nvPr/>
        </p:nvSpPr>
        <p:spPr>
          <a:xfrm>
            <a:off x="113316" y="2501890"/>
            <a:ext cx="1197290" cy="477054"/>
          </a:xfrm>
          <a:prstGeom prst="rect">
            <a:avLst/>
          </a:prstGeom>
          <a:noFill/>
        </p:spPr>
        <p:txBody>
          <a:bodyPr wrap="square" rtlCol="0">
            <a:spAutoFit/>
          </a:bodyPr>
          <a:lstStyle/>
          <a:p>
            <a:pPr algn="ctr"/>
            <a:r>
              <a:rPr lang="es-UY" sz="1400" b="1" dirty="0"/>
              <a:t>INCIDENCIA</a:t>
            </a:r>
          </a:p>
          <a:p>
            <a:pPr algn="ctr"/>
            <a:r>
              <a:rPr lang="es-UY" sz="1100" b="1" dirty="0"/>
              <a:t>(Última Semana)</a:t>
            </a:r>
          </a:p>
        </p:txBody>
      </p:sp>
      <p:sp>
        <p:nvSpPr>
          <p:cNvPr id="13" name="Rectángulo 12"/>
          <p:cNvSpPr/>
          <p:nvPr/>
        </p:nvSpPr>
        <p:spPr>
          <a:xfrm>
            <a:off x="89552" y="4299942"/>
            <a:ext cx="486415" cy="203317"/>
          </a:xfrm>
          <a:prstGeom prst="rect">
            <a:avLst/>
          </a:prstGeom>
          <a:solidFill>
            <a:srgbClr val="FF0000">
              <a:alpha val="10196"/>
            </a:srgbClr>
          </a:solid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SUB-</a:t>
            </a:r>
            <a:r>
              <a:rPr lang="es-UY" sz="500" dirty="0">
                <a:solidFill>
                  <a:schemeClr val="tx1"/>
                </a:solidFill>
              </a:rPr>
              <a:t>REPRESENTACIÓN</a:t>
            </a:r>
          </a:p>
        </p:txBody>
      </p:sp>
      <p:sp>
        <p:nvSpPr>
          <p:cNvPr id="14" name="Rectángulo 13"/>
          <p:cNvSpPr/>
          <p:nvPr/>
        </p:nvSpPr>
        <p:spPr>
          <a:xfrm>
            <a:off x="89552" y="4517427"/>
            <a:ext cx="486415" cy="203317"/>
          </a:xfrm>
          <a:prstGeom prst="rect">
            <a:avLst/>
          </a:prstGeom>
          <a:solidFill>
            <a:srgbClr val="4472C4">
              <a:alpha val="10196"/>
            </a:srgbClr>
          </a:solid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SOBRE</a:t>
            </a:r>
            <a:r>
              <a:rPr lang="es-UY" sz="900" dirty="0">
                <a:solidFill>
                  <a:schemeClr val="tx1"/>
                </a:solidFill>
              </a:rPr>
              <a:t>- </a:t>
            </a:r>
            <a:r>
              <a:rPr lang="es-UY" sz="500" dirty="0">
                <a:solidFill>
                  <a:schemeClr val="tx1"/>
                </a:solidFill>
              </a:rPr>
              <a:t>REPRESENTACIÓN</a:t>
            </a:r>
            <a:endParaRPr lang="es-UY" sz="500" dirty="0"/>
          </a:p>
        </p:txBody>
      </p:sp>
      <p:sp>
        <p:nvSpPr>
          <p:cNvPr id="20" name="Rectángulo 19"/>
          <p:cNvSpPr/>
          <p:nvPr/>
        </p:nvSpPr>
        <p:spPr>
          <a:xfrm>
            <a:off x="5587836" y="2579825"/>
            <a:ext cx="712355" cy="223254"/>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1" name="Rectángulo 20"/>
          <p:cNvSpPr/>
          <p:nvPr/>
        </p:nvSpPr>
        <p:spPr>
          <a:xfrm>
            <a:off x="8364033" y="3244505"/>
            <a:ext cx="467772" cy="223254"/>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2" name="Rectángulo 21"/>
          <p:cNvSpPr/>
          <p:nvPr/>
        </p:nvSpPr>
        <p:spPr>
          <a:xfrm>
            <a:off x="8375050" y="2573979"/>
            <a:ext cx="467772" cy="223254"/>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17" name="Imagen 16">
            <a:extLst>
              <a:ext uri="{FF2B5EF4-FFF2-40B4-BE49-F238E27FC236}">
                <a16:creationId xmlns:a16="http://schemas.microsoft.com/office/drawing/2014/main" xmlns="" id="{E38DFBAF-AC56-4478-91B0-56CB9E857564}"/>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742877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9701D2F-838C-4E86-9F15-A90E1B31B730}" type="slidenum">
              <a:rPr lang="es-MX" smtClean="0"/>
              <a:t>18</a:t>
            </a:fld>
            <a:endParaRPr lang="es-MX" dirty="0"/>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latin typeface="Calibri" panose="020F0502020204030204"/>
              </a:rPr>
              <a:t>2. ESTADO DE SALUD Y HÁBITOS SALUDABLES</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Realización de consultas médicas preventivas en los últimos 12 meses, por Generación</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t>n = 1272. Total de la muestra</a:t>
            </a: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2"/>
                </a:solidFill>
              </a:rPr>
              <a:t>En los últimos 12 meses, ¿concurrió al médico para realizar consultas o exámenes de forma preventiva, sin que sintiera molestias o síntomas por alguna enfermedad? [GUI/RU]</a:t>
            </a:r>
          </a:p>
        </p:txBody>
      </p:sp>
      <p:graphicFrame>
        <p:nvGraphicFramePr>
          <p:cNvPr id="15" name="Gráfico 14"/>
          <p:cNvGraphicFramePr>
            <a:graphicFrameLocks/>
          </p:cNvGraphicFramePr>
          <p:nvPr>
            <p:extLst>
              <p:ext uri="{D42A27DB-BD31-4B8C-83A1-F6EECF244321}">
                <p14:modId xmlns:p14="http://schemas.microsoft.com/office/powerpoint/2010/main" val="3948831538"/>
              </p:ext>
            </p:extLst>
          </p:nvPr>
        </p:nvGraphicFramePr>
        <p:xfrm>
          <a:off x="1476374" y="1460172"/>
          <a:ext cx="6191251" cy="309349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ángulo 7"/>
          <p:cNvSpPr/>
          <p:nvPr/>
        </p:nvSpPr>
        <p:spPr>
          <a:xfrm>
            <a:off x="89552" y="4299942"/>
            <a:ext cx="486415" cy="203317"/>
          </a:xfrm>
          <a:prstGeom prst="rect">
            <a:avLst/>
          </a:prstGeom>
          <a:solidFill>
            <a:srgbClr val="FF0000">
              <a:alpha val="10196"/>
            </a:srgbClr>
          </a:solid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SUB-</a:t>
            </a:r>
            <a:r>
              <a:rPr lang="es-UY" sz="500" dirty="0">
                <a:solidFill>
                  <a:schemeClr val="tx1"/>
                </a:solidFill>
              </a:rPr>
              <a:t>REPRESENTACIÓN</a:t>
            </a:r>
          </a:p>
        </p:txBody>
      </p:sp>
      <p:sp>
        <p:nvSpPr>
          <p:cNvPr id="10" name="Rectángulo 9"/>
          <p:cNvSpPr/>
          <p:nvPr/>
        </p:nvSpPr>
        <p:spPr>
          <a:xfrm>
            <a:off x="89552" y="4517427"/>
            <a:ext cx="486415" cy="203317"/>
          </a:xfrm>
          <a:prstGeom prst="rect">
            <a:avLst/>
          </a:prstGeom>
          <a:solidFill>
            <a:srgbClr val="4472C4">
              <a:alpha val="10196"/>
            </a:srgbClr>
          </a:solid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SOBRE</a:t>
            </a:r>
            <a:r>
              <a:rPr lang="es-UY" sz="900" dirty="0">
                <a:solidFill>
                  <a:schemeClr val="tx1"/>
                </a:solidFill>
              </a:rPr>
              <a:t>- </a:t>
            </a:r>
            <a:r>
              <a:rPr lang="es-UY" sz="500" dirty="0">
                <a:solidFill>
                  <a:schemeClr val="tx1"/>
                </a:solidFill>
              </a:rPr>
              <a:t>REPRESENTACIÓN</a:t>
            </a:r>
            <a:endParaRPr lang="es-UY" sz="500" dirty="0"/>
          </a:p>
        </p:txBody>
      </p:sp>
      <p:sp>
        <p:nvSpPr>
          <p:cNvPr id="11" name="Rectángulo 10"/>
          <p:cNvSpPr/>
          <p:nvPr/>
        </p:nvSpPr>
        <p:spPr>
          <a:xfrm>
            <a:off x="6740338" y="1610708"/>
            <a:ext cx="393615" cy="245146"/>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p>
        </p:txBody>
      </p:sp>
      <p:sp>
        <p:nvSpPr>
          <p:cNvPr id="12" name="Rectángulo 11"/>
          <p:cNvSpPr/>
          <p:nvPr/>
        </p:nvSpPr>
        <p:spPr>
          <a:xfrm>
            <a:off x="4380300" y="2350120"/>
            <a:ext cx="366771" cy="260175"/>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13" name="Imagen 12">
            <a:extLst>
              <a:ext uri="{FF2B5EF4-FFF2-40B4-BE49-F238E27FC236}">
                <a16:creationId xmlns:a16="http://schemas.microsoft.com/office/drawing/2014/main" xmlns="" id="{948EEFA5-667E-447C-B472-1B1E267B85F3}"/>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2464992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Elipse 49"/>
          <p:cNvSpPr>
            <a:spLocks noChangeAspect="1"/>
          </p:cNvSpPr>
          <p:nvPr/>
        </p:nvSpPr>
        <p:spPr>
          <a:xfrm>
            <a:off x="-1415976" y="797823"/>
            <a:ext cx="6151629" cy="615162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4" name="Marcador de número de diapositiva 3"/>
          <p:cNvSpPr>
            <a:spLocks noGrp="1"/>
          </p:cNvSpPr>
          <p:nvPr>
            <p:ph type="sldNum" sz="quarter" idx="12"/>
          </p:nvPr>
        </p:nvSpPr>
        <p:spPr/>
        <p:txBody>
          <a:bodyPr/>
          <a:lstStyle/>
          <a:p>
            <a:pPr>
              <a:defRPr/>
            </a:pPr>
            <a:fld id="{29701D2F-838C-4E86-9F15-A90E1B31B730}" type="slidenum">
              <a:rPr lang="es-MX" smtClean="0">
                <a:solidFill>
                  <a:srgbClr val="44546A"/>
                </a:solidFill>
              </a:rPr>
              <a:pPr>
                <a:defRPr/>
              </a:pPr>
              <a:t>19</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2. ESTADO DE SALUD Y HÁBITOS SALUDABLES</a:t>
            </a:r>
          </a:p>
        </p:txBody>
      </p:sp>
      <p:sp>
        <p:nvSpPr>
          <p:cNvPr id="6" name="Rectángulo redondeado 29"/>
          <p:cNvSpPr/>
          <p:nvPr/>
        </p:nvSpPr>
        <p:spPr>
          <a:xfrm>
            <a:off x="972120" y="573509"/>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UY" sz="1600" b="1" kern="0" dirty="0">
                <a:solidFill>
                  <a:prstClr val="black"/>
                </a:solidFill>
              </a:rPr>
              <a:t>Resumen ejecutivo</a:t>
            </a:r>
            <a:endParaRPr lang="es-MX" sz="1600" b="1" kern="0" dirty="0">
              <a:solidFill>
                <a:prstClr val="black"/>
              </a:solidFill>
            </a:endParaRPr>
          </a:p>
        </p:txBody>
      </p:sp>
      <p:sp>
        <p:nvSpPr>
          <p:cNvPr id="3" name="CuadroTexto 2"/>
          <p:cNvSpPr txBox="1"/>
          <p:nvPr/>
        </p:nvSpPr>
        <p:spPr>
          <a:xfrm>
            <a:off x="357280" y="1859059"/>
            <a:ext cx="1679381" cy="2987485"/>
          </a:xfrm>
          <a:prstGeom prst="rect">
            <a:avLst/>
          </a:prstGeom>
          <a:solidFill>
            <a:schemeClr val="bg1"/>
          </a:solidFill>
          <a:ln>
            <a:solidFill>
              <a:schemeClr val="accent2">
                <a:lumMod val="75000"/>
              </a:schemeClr>
            </a:solidFill>
          </a:ln>
          <a:effectLst>
            <a:outerShdw blurRad="50800" dist="38100" dir="2700000" algn="tl" rotWithShape="0">
              <a:prstClr val="black">
                <a:alpha val="40000"/>
              </a:prstClr>
            </a:outerShdw>
          </a:effectLst>
        </p:spPr>
        <p:txBody>
          <a:bodyPr wrap="square" rtlCol="0">
            <a:spAutoFit/>
          </a:bodyPr>
          <a:lstStyle/>
          <a:p>
            <a:pPr marL="171450" indent="-171450" algn="just">
              <a:lnSpc>
                <a:spcPct val="110000"/>
              </a:lnSpc>
              <a:spcBef>
                <a:spcPts val="200"/>
              </a:spcBef>
              <a:spcAft>
                <a:spcPts val="200"/>
              </a:spcAft>
              <a:buClr>
                <a:schemeClr val="accent2"/>
              </a:buClr>
              <a:buFont typeface="Wingdings" panose="05000000000000000000" pitchFamily="2" charset="2"/>
              <a:buChar char="§"/>
            </a:pPr>
            <a:r>
              <a:rPr lang="es-UY" sz="1050" b="1" dirty="0">
                <a:solidFill>
                  <a:schemeClr val="accent2">
                    <a:lumMod val="75000"/>
                  </a:schemeClr>
                </a:solidFill>
              </a:rPr>
              <a:t>En términos de salud mental, los </a:t>
            </a:r>
            <a:r>
              <a:rPr lang="es-UY" sz="1050" b="1" dirty="0" err="1">
                <a:solidFill>
                  <a:schemeClr val="accent2">
                    <a:lumMod val="75000"/>
                  </a:schemeClr>
                </a:solidFill>
              </a:rPr>
              <a:t>Millennials</a:t>
            </a:r>
            <a:r>
              <a:rPr lang="es-UY" sz="1050" b="1" dirty="0">
                <a:solidFill>
                  <a:schemeClr val="accent2">
                    <a:lumMod val="75000"/>
                  </a:schemeClr>
                </a:solidFill>
              </a:rPr>
              <a:t> </a:t>
            </a:r>
            <a:r>
              <a:rPr lang="es-UY" sz="1050" b="1" dirty="0" err="1">
                <a:solidFill>
                  <a:schemeClr val="accent2">
                    <a:lumMod val="75000"/>
                  </a:schemeClr>
                </a:solidFill>
              </a:rPr>
              <a:t>manfiestan</a:t>
            </a:r>
            <a:r>
              <a:rPr lang="es-UY" sz="1050" b="1" dirty="0">
                <a:solidFill>
                  <a:schemeClr val="accent2">
                    <a:lumMod val="75000"/>
                  </a:schemeClr>
                </a:solidFill>
              </a:rPr>
              <a:t> encontrarse en peor estado de salud que lo que indican las demás generaciones</a:t>
            </a:r>
            <a:r>
              <a:rPr lang="es-UY" sz="1050" dirty="0"/>
              <a:t>: 74% indica que su estado de salud mental es bueno o muy bueno (vs 85% del total), y 8% que es malo o muy malo (vs 3% del total).</a:t>
            </a:r>
          </a:p>
          <a:p>
            <a:pPr marL="171450" indent="-171450" algn="just">
              <a:lnSpc>
                <a:spcPct val="110000"/>
              </a:lnSpc>
              <a:spcBef>
                <a:spcPts val="200"/>
              </a:spcBef>
              <a:spcAft>
                <a:spcPts val="200"/>
              </a:spcAft>
              <a:buClr>
                <a:schemeClr val="accent2"/>
              </a:buClr>
              <a:buFont typeface="Wingdings" panose="05000000000000000000" pitchFamily="2" charset="2"/>
              <a:buChar char="§"/>
            </a:pPr>
            <a:r>
              <a:rPr lang="es-UY" sz="1050" b="1" dirty="0"/>
              <a:t>La autopercepción del estado de salud mental mejora generación a generación</a:t>
            </a:r>
            <a:r>
              <a:rPr lang="es-UY" sz="1050" dirty="0"/>
              <a:t>.</a:t>
            </a:r>
          </a:p>
        </p:txBody>
      </p:sp>
      <p:sp>
        <p:nvSpPr>
          <p:cNvPr id="8" name="CuadroTexto 7"/>
          <p:cNvSpPr txBox="1"/>
          <p:nvPr/>
        </p:nvSpPr>
        <p:spPr>
          <a:xfrm>
            <a:off x="3004111" y="1022391"/>
            <a:ext cx="4519377" cy="791435"/>
          </a:xfrm>
          <a:prstGeom prst="rect">
            <a:avLst/>
          </a:prstGeom>
          <a:solidFill>
            <a:schemeClr val="bg1"/>
          </a:solidFill>
          <a:ln>
            <a:solidFill>
              <a:schemeClr val="accent2">
                <a:lumMod val="75000"/>
              </a:schemeClr>
            </a:solidFill>
          </a:ln>
          <a:effectLst>
            <a:outerShdw blurRad="50800" dist="38100" dir="2700000" algn="tl" rotWithShape="0">
              <a:prstClr val="black">
                <a:alpha val="40000"/>
              </a:prstClr>
            </a:outerShdw>
          </a:effectLst>
        </p:spPr>
        <p:txBody>
          <a:bodyPr wrap="square" rtlCol="0">
            <a:spAutoFit/>
          </a:bodyPr>
          <a:lstStyle/>
          <a:p>
            <a:pPr algn="ctr">
              <a:lnSpc>
                <a:spcPct val="110000"/>
              </a:lnSpc>
              <a:spcBef>
                <a:spcPts val="200"/>
              </a:spcBef>
              <a:spcAft>
                <a:spcPts val="200"/>
              </a:spcAft>
            </a:pPr>
            <a:r>
              <a:rPr lang="es-UY" sz="1400" b="1" dirty="0"/>
              <a:t>Los </a:t>
            </a:r>
            <a:r>
              <a:rPr lang="es-UY" sz="1400" b="1" dirty="0" err="1"/>
              <a:t>Millennials</a:t>
            </a:r>
            <a:r>
              <a:rPr lang="es-UY" sz="1400" b="1" dirty="0"/>
              <a:t> demuestran un nivel más negativo respecto de la autopercepción de su propio estado de salud física y mental.</a:t>
            </a:r>
            <a:r>
              <a:rPr lang="es-UY" sz="1400" dirty="0"/>
              <a:t> </a:t>
            </a:r>
            <a:endParaRPr lang="es-UY" sz="1400" b="1" dirty="0"/>
          </a:p>
        </p:txBody>
      </p:sp>
      <p:sp>
        <p:nvSpPr>
          <p:cNvPr id="9" name="CuadroTexto 8"/>
          <p:cNvSpPr txBox="1"/>
          <p:nvPr/>
        </p:nvSpPr>
        <p:spPr>
          <a:xfrm>
            <a:off x="4499992" y="1859060"/>
            <a:ext cx="2403993" cy="2987485"/>
          </a:xfrm>
          <a:prstGeom prst="rect">
            <a:avLst/>
          </a:prstGeom>
          <a:solidFill>
            <a:schemeClr val="bg1"/>
          </a:solidFill>
          <a:ln>
            <a:solidFill>
              <a:schemeClr val="accent2">
                <a:lumMod val="75000"/>
              </a:schemeClr>
            </a:solidFill>
          </a:ln>
          <a:effectLst>
            <a:outerShdw blurRad="50800" dist="38100" dir="2700000" algn="tl" rotWithShape="0">
              <a:prstClr val="black">
                <a:alpha val="40000"/>
              </a:prstClr>
            </a:outerShdw>
          </a:effectLst>
        </p:spPr>
        <p:txBody>
          <a:bodyPr wrap="square" rtlCol="0">
            <a:spAutoFit/>
          </a:bodyPr>
          <a:lstStyle/>
          <a:p>
            <a:pPr marL="171450" indent="-171450" algn="just">
              <a:lnSpc>
                <a:spcPct val="110000"/>
              </a:lnSpc>
              <a:spcBef>
                <a:spcPts val="200"/>
              </a:spcBef>
              <a:spcAft>
                <a:spcPts val="200"/>
              </a:spcAft>
              <a:buClr>
                <a:schemeClr val="accent2"/>
              </a:buClr>
              <a:buFont typeface="Wingdings" panose="05000000000000000000" pitchFamily="2" charset="2"/>
              <a:buChar char="§"/>
            </a:pPr>
            <a:r>
              <a:rPr lang="es-UY" sz="1050" b="1" dirty="0">
                <a:solidFill>
                  <a:schemeClr val="accent2">
                    <a:lumMod val="75000"/>
                  </a:schemeClr>
                </a:solidFill>
              </a:rPr>
              <a:t>En cuanto al impacto que tienen las actividades de trabajo remunerado y no remunerado en su estado general de salud, nuevamente son los </a:t>
            </a:r>
            <a:r>
              <a:rPr lang="es-UY" sz="1050" b="1" dirty="0" err="1">
                <a:solidFill>
                  <a:schemeClr val="accent2">
                    <a:lumMod val="75000"/>
                  </a:schemeClr>
                </a:solidFill>
              </a:rPr>
              <a:t>Millennials</a:t>
            </a:r>
            <a:r>
              <a:rPr lang="es-UY" sz="1050" b="1" dirty="0">
                <a:solidFill>
                  <a:schemeClr val="accent2">
                    <a:lumMod val="75000"/>
                  </a:schemeClr>
                </a:solidFill>
              </a:rPr>
              <a:t> quienes demuestran una perspectiva más crítica</a:t>
            </a:r>
            <a:r>
              <a:rPr lang="es-UY" sz="1050" dirty="0"/>
              <a:t>: perciben un mayor impacto negativo que el total de la población tanto para el trabajo remunerado (36% vs 29%) como para el trabajo doméstico (17% vs 14%).</a:t>
            </a:r>
          </a:p>
          <a:p>
            <a:pPr marL="171450" indent="-171450" algn="just">
              <a:lnSpc>
                <a:spcPct val="110000"/>
              </a:lnSpc>
              <a:spcBef>
                <a:spcPts val="200"/>
              </a:spcBef>
              <a:spcAft>
                <a:spcPts val="200"/>
              </a:spcAft>
              <a:buClr>
                <a:schemeClr val="accent2"/>
              </a:buClr>
              <a:buFont typeface="Wingdings" panose="05000000000000000000" pitchFamily="2" charset="2"/>
              <a:buChar char="§"/>
            </a:pPr>
            <a:r>
              <a:rPr lang="es-UY" sz="1050" b="1" dirty="0"/>
              <a:t>La variable que se encuentra más asociada al impacto percibido de las actividades domésticas en el estado de salud es el sexo: </a:t>
            </a:r>
            <a:r>
              <a:rPr lang="es-UY" sz="1050" b="1" dirty="0">
                <a:solidFill>
                  <a:schemeClr val="accent2">
                    <a:lumMod val="75000"/>
                  </a:schemeClr>
                </a:solidFill>
              </a:rPr>
              <a:t>las mujeres perciben en mayor medida un impacto negativo.</a:t>
            </a:r>
          </a:p>
        </p:txBody>
      </p:sp>
      <p:sp>
        <p:nvSpPr>
          <p:cNvPr id="10" name="CuadroTexto 9"/>
          <p:cNvSpPr txBox="1"/>
          <p:nvPr/>
        </p:nvSpPr>
        <p:spPr>
          <a:xfrm>
            <a:off x="2255861" y="1859060"/>
            <a:ext cx="2028107" cy="2987485"/>
          </a:xfrm>
          <a:prstGeom prst="rect">
            <a:avLst/>
          </a:prstGeom>
          <a:solidFill>
            <a:schemeClr val="bg1"/>
          </a:solidFill>
          <a:ln>
            <a:solidFill>
              <a:schemeClr val="accent2">
                <a:lumMod val="75000"/>
              </a:schemeClr>
            </a:solidFill>
          </a:ln>
          <a:effectLst>
            <a:outerShdw blurRad="50800" dist="38100" dir="2700000" algn="tl" rotWithShape="0">
              <a:prstClr val="black">
                <a:alpha val="40000"/>
              </a:prstClr>
            </a:outerShdw>
          </a:effectLst>
        </p:spPr>
        <p:txBody>
          <a:bodyPr wrap="square" rtlCol="0">
            <a:spAutoFit/>
          </a:bodyPr>
          <a:lstStyle/>
          <a:p>
            <a:pPr marL="171450" indent="-171450" algn="just">
              <a:lnSpc>
                <a:spcPct val="110000"/>
              </a:lnSpc>
              <a:spcBef>
                <a:spcPts val="200"/>
              </a:spcBef>
              <a:spcAft>
                <a:spcPts val="200"/>
              </a:spcAft>
              <a:buClr>
                <a:schemeClr val="accent2"/>
              </a:buClr>
              <a:buFont typeface="Arial" panose="020B0604020202020204" pitchFamily="34" charset="0"/>
              <a:buChar char="•"/>
            </a:pPr>
            <a:r>
              <a:rPr lang="es-UY" sz="1050" b="1" dirty="0">
                <a:solidFill>
                  <a:schemeClr val="accent2">
                    <a:lumMod val="75000"/>
                  </a:schemeClr>
                </a:solidFill>
              </a:rPr>
              <a:t>En términos de salud física, manifiestan tener un estado de salud similar al que perciben tener los integrantes de la Generación X</a:t>
            </a:r>
            <a:r>
              <a:rPr lang="es-UY" sz="1050" dirty="0"/>
              <a:t>: 56% manifiesta que su estado de salud física es bueno o muy bueno, y 10% considera que es malo o muy malo. No se presentan diferencias significativas respecto del total de la población.</a:t>
            </a:r>
          </a:p>
          <a:p>
            <a:pPr marL="171450" indent="-171450" algn="just">
              <a:lnSpc>
                <a:spcPct val="110000"/>
              </a:lnSpc>
              <a:spcBef>
                <a:spcPts val="200"/>
              </a:spcBef>
              <a:spcAft>
                <a:spcPts val="200"/>
              </a:spcAft>
              <a:buClr>
                <a:schemeClr val="accent2"/>
              </a:buClr>
              <a:buFont typeface="Arial" panose="020B0604020202020204" pitchFamily="34" charset="0"/>
              <a:buChar char="•"/>
            </a:pPr>
            <a:r>
              <a:rPr lang="es-UY" sz="1050" b="1" dirty="0"/>
              <a:t>Los </a:t>
            </a:r>
            <a:r>
              <a:rPr lang="es-UY" sz="1050" b="1" dirty="0" err="1"/>
              <a:t>Baby</a:t>
            </a:r>
            <a:r>
              <a:rPr lang="es-UY" sz="1050" b="1" dirty="0"/>
              <a:t> </a:t>
            </a:r>
            <a:r>
              <a:rPr lang="es-UY" sz="1050" b="1" dirty="0" err="1"/>
              <a:t>Boomers</a:t>
            </a:r>
            <a:r>
              <a:rPr lang="es-UY" sz="1050" b="1" dirty="0"/>
              <a:t> son la generación que mejor se </a:t>
            </a:r>
            <a:r>
              <a:rPr lang="es-UY" sz="1050" b="1" dirty="0" err="1"/>
              <a:t>autopercibe</a:t>
            </a:r>
            <a:r>
              <a:rPr lang="es-UY" sz="1050" b="1" dirty="0"/>
              <a:t> en términos de salud física</a:t>
            </a:r>
            <a:r>
              <a:rPr lang="es-UY" sz="1050" dirty="0"/>
              <a:t>.</a:t>
            </a:r>
          </a:p>
        </p:txBody>
      </p:sp>
      <p:cxnSp>
        <p:nvCxnSpPr>
          <p:cNvPr id="13" name="Conector recto 12"/>
          <p:cNvCxnSpPr>
            <a:stCxn id="10" idx="1"/>
            <a:endCxn id="3" idx="3"/>
          </p:cNvCxnSpPr>
          <p:nvPr/>
        </p:nvCxnSpPr>
        <p:spPr>
          <a:xfrm flipH="1" flipV="1">
            <a:off x="2036661" y="3352802"/>
            <a:ext cx="219200" cy="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a:stCxn id="10" idx="3"/>
            <a:endCxn id="9" idx="1"/>
          </p:cNvCxnSpPr>
          <p:nvPr/>
        </p:nvCxnSpPr>
        <p:spPr>
          <a:xfrm>
            <a:off x="4283968" y="3352803"/>
            <a:ext cx="216024"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angular 33"/>
          <p:cNvCxnSpPr>
            <a:stCxn id="2" idx="1"/>
            <a:endCxn id="3" idx="1"/>
          </p:cNvCxnSpPr>
          <p:nvPr/>
        </p:nvCxnSpPr>
        <p:spPr>
          <a:xfrm rot="10800000" flipH="1" flipV="1">
            <a:off x="321336" y="1396602"/>
            <a:ext cx="35944" cy="1956199"/>
          </a:xfrm>
          <a:prstGeom prst="bentConnector3">
            <a:avLst>
              <a:gd name="adj1" fmla="val -635989"/>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2" name="CuadroTexto 41"/>
          <p:cNvSpPr txBox="1"/>
          <p:nvPr/>
        </p:nvSpPr>
        <p:spPr>
          <a:xfrm>
            <a:off x="7117509" y="2186499"/>
            <a:ext cx="1862924" cy="2581219"/>
          </a:xfrm>
          <a:prstGeom prst="rect">
            <a:avLst/>
          </a:prstGeom>
          <a:solidFill>
            <a:srgbClr val="F9FDFC"/>
          </a:solidFill>
          <a:ln>
            <a:solidFill>
              <a:schemeClr val="accent2">
                <a:lumMod val="75000"/>
              </a:schemeClr>
            </a:solidFill>
          </a:ln>
          <a:effectLst>
            <a:outerShdw blurRad="50800" dist="38100" dir="2700000" algn="tl" rotWithShape="0">
              <a:prstClr val="black">
                <a:alpha val="40000"/>
              </a:prstClr>
            </a:outerShdw>
          </a:effectLst>
        </p:spPr>
        <p:txBody>
          <a:bodyPr wrap="square" rtlCol="0">
            <a:spAutoFit/>
          </a:bodyPr>
          <a:lstStyle/>
          <a:p>
            <a:pPr algn="ctr">
              <a:lnSpc>
                <a:spcPct val="110000"/>
              </a:lnSpc>
              <a:spcBef>
                <a:spcPts val="200"/>
              </a:spcBef>
              <a:spcAft>
                <a:spcPts val="200"/>
              </a:spcAft>
              <a:buClr>
                <a:schemeClr val="accent2"/>
              </a:buClr>
            </a:pPr>
            <a:r>
              <a:rPr lang="es-UY" sz="1200" dirty="0"/>
              <a:t>La peor autopercepción del estado de salud entre los más jóvenes no parece ser explicable por el ciclo de vida de las personas. </a:t>
            </a:r>
          </a:p>
          <a:p>
            <a:pPr algn="ctr">
              <a:lnSpc>
                <a:spcPct val="110000"/>
              </a:lnSpc>
              <a:spcBef>
                <a:spcPts val="200"/>
              </a:spcBef>
              <a:spcAft>
                <a:spcPts val="200"/>
              </a:spcAft>
              <a:buClr>
                <a:schemeClr val="accent2"/>
              </a:buClr>
            </a:pPr>
            <a:r>
              <a:rPr lang="es-UY" sz="1200" b="1" dirty="0"/>
              <a:t>Puede hipotetizarse que exista un componente generacional de mayor sensibilidad a estados de malestar físico y emocional entre los </a:t>
            </a:r>
            <a:r>
              <a:rPr lang="es-UY" sz="1200" b="1" dirty="0" err="1"/>
              <a:t>Millennials</a:t>
            </a:r>
            <a:r>
              <a:rPr lang="es-UY" sz="1200" b="1" dirty="0"/>
              <a:t>.</a:t>
            </a:r>
          </a:p>
        </p:txBody>
      </p:sp>
      <p:sp>
        <p:nvSpPr>
          <p:cNvPr id="2" name="CuadroTexto 1"/>
          <p:cNvSpPr txBox="1"/>
          <p:nvPr/>
        </p:nvSpPr>
        <p:spPr>
          <a:xfrm>
            <a:off x="321336" y="1134993"/>
            <a:ext cx="2281715" cy="523220"/>
          </a:xfrm>
          <a:prstGeom prst="rect">
            <a:avLst/>
          </a:prstGeom>
          <a:solidFill>
            <a:schemeClr val="accent2">
              <a:lumMod val="75000"/>
            </a:schemeClr>
          </a:solidFill>
          <a:effectLst>
            <a:outerShdw blurRad="50800" dist="38100" dir="2700000" algn="tl" rotWithShape="0">
              <a:prstClr val="black">
                <a:alpha val="40000"/>
              </a:prstClr>
            </a:outerShdw>
          </a:effectLst>
        </p:spPr>
        <p:txBody>
          <a:bodyPr wrap="none" rtlCol="0">
            <a:spAutoFit/>
          </a:bodyPr>
          <a:lstStyle/>
          <a:p>
            <a:pPr algn="r"/>
            <a:r>
              <a:rPr lang="es-UY" sz="1400" b="1" dirty="0">
                <a:solidFill>
                  <a:prstClr val="white"/>
                </a:solidFill>
              </a:rPr>
              <a:t>2.1. PERCEPCIÓN SUBJETIVA</a:t>
            </a:r>
          </a:p>
          <a:p>
            <a:pPr algn="r">
              <a:tabLst>
                <a:tab pos="265113" algn="l"/>
              </a:tabLst>
            </a:pPr>
            <a:r>
              <a:rPr lang="es-UY" sz="1400" b="1" dirty="0">
                <a:solidFill>
                  <a:prstClr val="white"/>
                </a:solidFill>
              </a:rPr>
              <a:t>DEL ESTADO DE SALUD</a:t>
            </a:r>
          </a:p>
        </p:txBody>
      </p:sp>
      <p:cxnSp>
        <p:nvCxnSpPr>
          <p:cNvPr id="46" name="Conector angular 45"/>
          <p:cNvCxnSpPr>
            <a:stCxn id="8" idx="3"/>
            <a:endCxn id="42" idx="0"/>
          </p:cNvCxnSpPr>
          <p:nvPr/>
        </p:nvCxnSpPr>
        <p:spPr>
          <a:xfrm>
            <a:off x="7523488" y="1418109"/>
            <a:ext cx="525483" cy="768390"/>
          </a:xfrm>
          <a:prstGeom prst="bentConnector2">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Elipse 48"/>
          <p:cNvSpPr>
            <a:spLocks noChangeAspect="1"/>
          </p:cNvSpPr>
          <p:nvPr/>
        </p:nvSpPr>
        <p:spPr>
          <a:xfrm>
            <a:off x="7440438" y="784208"/>
            <a:ext cx="1217066" cy="1217066"/>
          </a:xfrm>
          <a:prstGeom prst="ellipse">
            <a:avLst/>
          </a:prstGeom>
          <a:solidFill>
            <a:schemeClr val="bg1"/>
          </a:solidFill>
          <a:ln w="38100">
            <a:solidFill>
              <a:srgbClr val="E2574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7" name="Imagen 6"/>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21238" y="574658"/>
            <a:ext cx="1655466" cy="1655466"/>
          </a:xfrm>
          <a:prstGeom prst="rect">
            <a:avLst/>
          </a:prstGeom>
          <a:effectLst/>
        </p:spPr>
      </p:pic>
      <p:cxnSp>
        <p:nvCxnSpPr>
          <p:cNvPr id="52" name="Conector recto 51"/>
          <p:cNvCxnSpPr>
            <a:stCxn id="8" idx="1"/>
            <a:endCxn id="2" idx="3"/>
          </p:cNvCxnSpPr>
          <p:nvPr/>
        </p:nvCxnSpPr>
        <p:spPr>
          <a:xfrm flipH="1" flipV="1">
            <a:off x="2603051" y="1396603"/>
            <a:ext cx="401060" cy="2150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Imagen 18">
            <a:extLst>
              <a:ext uri="{FF2B5EF4-FFF2-40B4-BE49-F238E27FC236}">
                <a16:creationId xmlns:a16="http://schemas.microsoft.com/office/drawing/2014/main" xmlns="" id="{CCAADEE3-0DFD-4E31-83B3-AF7CA0B0D3CF}"/>
              </a:ext>
            </a:extLst>
          </p:cNvPr>
          <p:cNvPicPr>
            <a:picLocks noChangeAspect="1"/>
          </p:cNvPicPr>
          <p:nvPr/>
        </p:nvPicPr>
        <p:blipFill rotWithShape="1">
          <a:blip r:embed="rId5"/>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1079629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n 6" descr="plaga millennials-0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6516216" y="4659982"/>
            <a:ext cx="2286000" cy="276999"/>
          </a:xfrm>
          <a:prstGeom prst="rect">
            <a:avLst/>
          </a:prstGeom>
          <a:noFill/>
        </p:spPr>
        <p:txBody>
          <a:bodyPr wrap="square" rtlCol="0">
            <a:spAutoFit/>
          </a:bodyPr>
          <a:lstStyle/>
          <a:p>
            <a:pPr algn="r"/>
            <a:r>
              <a:rPr lang="es-ES" sz="1200" dirty="0">
                <a:solidFill>
                  <a:srgbClr val="FFFFFF"/>
                </a:solidFill>
                <a:latin typeface="Arial"/>
                <a:cs typeface="Arial"/>
              </a:rPr>
              <a:t>25 de Julio de 2018</a:t>
            </a:r>
            <a:endParaRPr lang="es-MX" sz="1200" dirty="0">
              <a:solidFill>
                <a:srgbClr val="FFFFFF"/>
              </a:solidFill>
              <a:latin typeface="Arial"/>
              <a:cs typeface="Arial"/>
            </a:endParaRPr>
          </a:p>
        </p:txBody>
      </p:sp>
    </p:spTree>
    <p:extLst>
      <p:ext uri="{BB962C8B-B14F-4D97-AF65-F5344CB8AC3E}">
        <p14:creationId xmlns:p14="http://schemas.microsoft.com/office/powerpoint/2010/main" val="1935183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Elipse 21"/>
          <p:cNvSpPr>
            <a:spLocks noChangeAspect="1"/>
          </p:cNvSpPr>
          <p:nvPr/>
        </p:nvSpPr>
        <p:spPr>
          <a:xfrm>
            <a:off x="3707904" y="456730"/>
            <a:ext cx="6151629" cy="615162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4" name="Marcador de número de diapositiva 3"/>
          <p:cNvSpPr>
            <a:spLocks noGrp="1"/>
          </p:cNvSpPr>
          <p:nvPr>
            <p:ph type="sldNum" sz="quarter" idx="12"/>
          </p:nvPr>
        </p:nvSpPr>
        <p:spPr/>
        <p:txBody>
          <a:bodyPr/>
          <a:lstStyle/>
          <a:p>
            <a:pPr>
              <a:defRPr/>
            </a:pPr>
            <a:fld id="{29701D2F-838C-4E86-9F15-A90E1B31B730}" type="slidenum">
              <a:rPr lang="es-MX" smtClean="0">
                <a:solidFill>
                  <a:srgbClr val="44546A"/>
                </a:solidFill>
              </a:rPr>
              <a:pPr>
                <a:defRPr/>
              </a:pPr>
              <a:t>20</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2. ESTADO DE SALUD Y HÁBITOS SALUDABLES</a:t>
            </a:r>
          </a:p>
        </p:txBody>
      </p:sp>
      <p:sp>
        <p:nvSpPr>
          <p:cNvPr id="6" name="Rectángulo redondeado 29"/>
          <p:cNvSpPr/>
          <p:nvPr/>
        </p:nvSpPr>
        <p:spPr>
          <a:xfrm>
            <a:off x="972120" y="573509"/>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UY" sz="1600" b="1" kern="0" dirty="0">
                <a:solidFill>
                  <a:prstClr val="black"/>
                </a:solidFill>
              </a:rPr>
              <a:t>Resumen ejecutivo</a:t>
            </a:r>
            <a:endParaRPr lang="es-MX" sz="1600" b="1" kern="0" dirty="0">
              <a:solidFill>
                <a:prstClr val="black"/>
              </a:solidFill>
            </a:endParaRPr>
          </a:p>
        </p:txBody>
      </p:sp>
      <p:sp>
        <p:nvSpPr>
          <p:cNvPr id="2" name="CuadroTexto 1"/>
          <p:cNvSpPr txBox="1"/>
          <p:nvPr/>
        </p:nvSpPr>
        <p:spPr>
          <a:xfrm>
            <a:off x="314356" y="1029986"/>
            <a:ext cx="3041025" cy="307777"/>
          </a:xfrm>
          <a:prstGeom prst="rect">
            <a:avLst/>
          </a:prstGeom>
          <a:solidFill>
            <a:srgbClr val="FF6E01"/>
          </a:solidFill>
        </p:spPr>
        <p:txBody>
          <a:bodyPr wrap="none" rtlCol="0">
            <a:spAutoFit/>
          </a:bodyPr>
          <a:lstStyle/>
          <a:p>
            <a:r>
              <a:rPr lang="es-UY" sz="1400" b="1" dirty="0">
                <a:solidFill>
                  <a:prstClr val="white"/>
                </a:solidFill>
              </a:rPr>
              <a:t>2.2. REALIZACIÓN DE EJERCICIO FÍSICO</a:t>
            </a:r>
          </a:p>
        </p:txBody>
      </p:sp>
      <p:sp>
        <p:nvSpPr>
          <p:cNvPr id="3" name="CuadroTexto 2"/>
          <p:cNvSpPr txBox="1"/>
          <p:nvPr/>
        </p:nvSpPr>
        <p:spPr>
          <a:xfrm>
            <a:off x="314356" y="1546472"/>
            <a:ext cx="8567116" cy="334707"/>
          </a:xfrm>
          <a:prstGeom prst="rect">
            <a:avLst/>
          </a:prstGeom>
          <a:noFill/>
        </p:spPr>
        <p:txBody>
          <a:bodyPr wrap="square" rtlCol="0">
            <a:spAutoFit/>
          </a:bodyPr>
          <a:lstStyle/>
          <a:p>
            <a:pPr algn="just">
              <a:lnSpc>
                <a:spcPct val="150000"/>
              </a:lnSpc>
            </a:pPr>
            <a:r>
              <a:rPr lang="es-UY" sz="1050" dirty="0"/>
              <a:t> </a:t>
            </a:r>
          </a:p>
        </p:txBody>
      </p:sp>
      <p:sp>
        <p:nvSpPr>
          <p:cNvPr id="7" name="CuadroTexto 6"/>
          <p:cNvSpPr txBox="1"/>
          <p:nvPr/>
        </p:nvSpPr>
        <p:spPr>
          <a:xfrm>
            <a:off x="305647" y="1440297"/>
            <a:ext cx="4050329" cy="3411190"/>
          </a:xfrm>
          <a:prstGeom prst="rect">
            <a:avLst/>
          </a:prstGeom>
          <a:solidFill>
            <a:schemeClr val="bg1"/>
          </a:solidFill>
          <a:ln>
            <a:solidFill>
              <a:srgbClr val="FF6E01"/>
            </a:solidFill>
          </a:ln>
          <a:effectLst>
            <a:outerShdw blurRad="50800" dist="38100" dir="2700000" algn="tl" rotWithShape="0">
              <a:prstClr val="black">
                <a:alpha val="40000"/>
              </a:prstClr>
            </a:outerShdw>
          </a:effectLst>
        </p:spPr>
        <p:txBody>
          <a:bodyPr wrap="square" rtlCol="0">
            <a:spAutoFit/>
          </a:bodyPr>
          <a:lstStyle>
            <a:defPPr>
              <a:defRPr lang="es-UY"/>
            </a:defPPr>
            <a:lvl1pPr marL="171450" indent="-171450" algn="just">
              <a:lnSpc>
                <a:spcPct val="110000"/>
              </a:lnSpc>
              <a:spcBef>
                <a:spcPts val="200"/>
              </a:spcBef>
              <a:spcAft>
                <a:spcPts val="200"/>
              </a:spcAft>
              <a:buClr>
                <a:schemeClr val="accent2"/>
              </a:buClr>
              <a:buFont typeface="Wingdings" panose="05000000000000000000" pitchFamily="2" charset="2"/>
              <a:buChar char="§"/>
              <a:defRPr sz="1050" b="1">
                <a:solidFill>
                  <a:schemeClr val="accent2">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Clr>
                <a:srgbClr val="FF6E01"/>
              </a:buClr>
              <a:buNone/>
            </a:pPr>
            <a:r>
              <a:rPr lang="es-UY" sz="1200" dirty="0">
                <a:solidFill>
                  <a:srgbClr val="CC5700"/>
                </a:solidFill>
              </a:rPr>
              <a:t>Cuando se trata de indicadores objetivos de hábitos saludables, el panorama no es tan negativo para los </a:t>
            </a:r>
            <a:r>
              <a:rPr lang="es-UY" sz="1200" dirty="0" err="1">
                <a:solidFill>
                  <a:srgbClr val="CC5700"/>
                </a:solidFill>
              </a:rPr>
              <a:t>Millennials</a:t>
            </a:r>
            <a:r>
              <a:rPr lang="es-UY" sz="1200" dirty="0">
                <a:solidFill>
                  <a:srgbClr val="CC5700"/>
                </a:solidFill>
              </a:rPr>
              <a:t> en comparación con las generaciones anteriores:</a:t>
            </a:r>
          </a:p>
          <a:p>
            <a:pPr>
              <a:buClr>
                <a:srgbClr val="FF6E01"/>
              </a:buClr>
            </a:pPr>
            <a:r>
              <a:rPr lang="es-UY" sz="1100" dirty="0">
                <a:solidFill>
                  <a:schemeClr val="tx1"/>
                </a:solidFill>
              </a:rPr>
              <a:t>Al igual que el total de la población, 45% manifiesta haber realizado algún tipo de ejercicio físico en los 7 días anteriores. </a:t>
            </a:r>
            <a:r>
              <a:rPr lang="es-UY" sz="1100" b="0" dirty="0">
                <a:solidFill>
                  <a:schemeClr val="tx1"/>
                </a:solidFill>
              </a:rPr>
              <a:t>La proporción es muy similar a la de la Generación X (42%) y a la de los </a:t>
            </a:r>
            <a:r>
              <a:rPr lang="es-UY" sz="1100" b="0" dirty="0" err="1">
                <a:solidFill>
                  <a:schemeClr val="tx1"/>
                </a:solidFill>
              </a:rPr>
              <a:t>Baby</a:t>
            </a:r>
            <a:r>
              <a:rPr lang="es-UY" sz="1100" b="0" dirty="0">
                <a:solidFill>
                  <a:schemeClr val="tx1"/>
                </a:solidFill>
              </a:rPr>
              <a:t> </a:t>
            </a:r>
            <a:r>
              <a:rPr lang="es-UY" sz="1100" b="0" dirty="0" err="1">
                <a:solidFill>
                  <a:schemeClr val="tx1"/>
                </a:solidFill>
              </a:rPr>
              <a:t>Boomers</a:t>
            </a:r>
            <a:r>
              <a:rPr lang="es-UY" sz="1100" b="0" dirty="0">
                <a:solidFill>
                  <a:schemeClr val="tx1"/>
                </a:solidFill>
              </a:rPr>
              <a:t> (47%).</a:t>
            </a:r>
          </a:p>
          <a:p>
            <a:pPr>
              <a:buClr>
                <a:srgbClr val="FF6E01"/>
              </a:buClr>
            </a:pPr>
            <a:r>
              <a:rPr lang="es-UY" sz="1100" dirty="0">
                <a:solidFill>
                  <a:schemeClr val="tx1"/>
                </a:solidFill>
              </a:rPr>
              <a:t>El análisis pormenorizado de cada tipo de ejercicio en particular resulta llamativo, al no encontrar grandes diferencias entre las distintas generaciones</a:t>
            </a:r>
            <a:r>
              <a:rPr lang="es-UY" sz="1100" b="0" dirty="0">
                <a:solidFill>
                  <a:schemeClr val="tx1"/>
                </a:solidFill>
              </a:rPr>
              <a:t>: los </a:t>
            </a:r>
            <a:r>
              <a:rPr lang="es-UY" sz="1100" b="0" dirty="0" err="1">
                <a:solidFill>
                  <a:schemeClr val="tx1"/>
                </a:solidFill>
              </a:rPr>
              <a:t>Millennials</a:t>
            </a:r>
            <a:r>
              <a:rPr lang="es-UY" sz="1100" b="0" dirty="0">
                <a:solidFill>
                  <a:schemeClr val="tx1"/>
                </a:solidFill>
              </a:rPr>
              <a:t> presentan una incidencia ligeramente mayor al total de la población en la realización de ejercicios anaeróbicos (pesas, aparatos, abdominales, etc.), con un 18%, contra 10% del total. Los </a:t>
            </a:r>
            <a:r>
              <a:rPr lang="es-UY" sz="1100" b="0" dirty="0" err="1">
                <a:solidFill>
                  <a:schemeClr val="tx1"/>
                </a:solidFill>
              </a:rPr>
              <a:t>Baby</a:t>
            </a:r>
            <a:r>
              <a:rPr lang="es-UY" sz="1100" b="0" dirty="0">
                <a:solidFill>
                  <a:schemeClr val="tx1"/>
                </a:solidFill>
              </a:rPr>
              <a:t> </a:t>
            </a:r>
            <a:r>
              <a:rPr lang="es-UY" sz="1100" b="0" dirty="0" err="1">
                <a:solidFill>
                  <a:schemeClr val="tx1"/>
                </a:solidFill>
              </a:rPr>
              <a:t>Boomers</a:t>
            </a:r>
            <a:r>
              <a:rPr lang="es-UY" sz="1100" b="0" dirty="0">
                <a:solidFill>
                  <a:schemeClr val="tx1"/>
                </a:solidFill>
              </a:rPr>
              <a:t> indican una mayor incidencia de terapias regenerativas (atribuible al ciclo de vida), así como una frecuencia semanal en la realización de algunas actividades de ejercicio físico, que se explica por la mayor disponibilidad de tiempo libre.</a:t>
            </a:r>
          </a:p>
        </p:txBody>
      </p:sp>
      <p:sp>
        <p:nvSpPr>
          <p:cNvPr id="12" name="CuadroTexto 11"/>
          <p:cNvSpPr txBox="1"/>
          <p:nvPr/>
        </p:nvSpPr>
        <p:spPr>
          <a:xfrm>
            <a:off x="6012160" y="1203598"/>
            <a:ext cx="2614649" cy="1572675"/>
          </a:xfrm>
          <a:prstGeom prst="rect">
            <a:avLst/>
          </a:prstGeom>
          <a:solidFill>
            <a:schemeClr val="bg1"/>
          </a:solidFill>
          <a:ln>
            <a:solidFill>
              <a:srgbClr val="FF6E01"/>
            </a:solidFill>
          </a:ln>
          <a:effectLst>
            <a:outerShdw blurRad="50800" dist="38100" dir="2700000" algn="tl" rotWithShape="0">
              <a:prstClr val="black">
                <a:alpha val="40000"/>
              </a:prstClr>
            </a:outerShdw>
          </a:effectLst>
        </p:spPr>
        <p:txBody>
          <a:bodyPr wrap="square" rtlCol="0">
            <a:spAutoFit/>
          </a:bodyPr>
          <a:lstStyle>
            <a:defPPr>
              <a:defRPr lang="es-UY"/>
            </a:defPPr>
            <a:lvl1pPr marL="171450" indent="-171450" algn="just">
              <a:lnSpc>
                <a:spcPct val="110000"/>
              </a:lnSpc>
              <a:spcBef>
                <a:spcPts val="200"/>
              </a:spcBef>
              <a:spcAft>
                <a:spcPts val="200"/>
              </a:spcAft>
              <a:buClr>
                <a:schemeClr val="accent2"/>
              </a:buClr>
              <a:buFont typeface="Wingdings" panose="05000000000000000000" pitchFamily="2" charset="2"/>
              <a:buChar char="§"/>
              <a:defRPr sz="1050" b="1">
                <a:solidFill>
                  <a:schemeClr val="accent2">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Clr>
                <a:srgbClr val="FF6E01"/>
              </a:buClr>
              <a:buNone/>
            </a:pPr>
            <a:r>
              <a:rPr lang="es-UY" sz="1100" dirty="0">
                <a:solidFill>
                  <a:srgbClr val="CC5700"/>
                </a:solidFill>
              </a:rPr>
              <a:t>El sexo es la variable explicativa que se encuentra más asociada a la realización de ejercicio físico.</a:t>
            </a:r>
            <a:r>
              <a:rPr lang="es-UY" sz="1100" dirty="0">
                <a:solidFill>
                  <a:srgbClr val="E66300"/>
                </a:solidFill>
              </a:rPr>
              <a:t> </a:t>
            </a:r>
            <a:r>
              <a:rPr lang="es-UY" sz="1100" dirty="0">
                <a:solidFill>
                  <a:schemeClr val="tx1"/>
                </a:solidFill>
              </a:rPr>
              <a:t>Los varones presentan una incidencia significativamente mayor en los deportes competitivos, mientras que las mujeres tienden en mayor medida a realizar ejercicios basados en estiramiento y baile.</a:t>
            </a:r>
          </a:p>
        </p:txBody>
      </p:sp>
      <p:cxnSp>
        <p:nvCxnSpPr>
          <p:cNvPr id="16" name="Conector angular 15"/>
          <p:cNvCxnSpPr>
            <a:stCxn id="7" idx="3"/>
            <a:endCxn id="12" idx="1"/>
          </p:cNvCxnSpPr>
          <p:nvPr/>
        </p:nvCxnSpPr>
        <p:spPr>
          <a:xfrm flipV="1">
            <a:off x="4355976" y="1989936"/>
            <a:ext cx="1656184" cy="1155956"/>
          </a:xfrm>
          <a:prstGeom prst="bentConnector3">
            <a:avLst/>
          </a:prstGeom>
          <a:ln>
            <a:solidFill>
              <a:srgbClr val="FF6E01"/>
            </a:solidFill>
          </a:ln>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6012160" y="2853553"/>
            <a:ext cx="2614649" cy="2131289"/>
          </a:xfrm>
          <a:prstGeom prst="rect">
            <a:avLst/>
          </a:prstGeom>
          <a:solidFill>
            <a:schemeClr val="bg1"/>
          </a:solidFill>
          <a:ln>
            <a:solidFill>
              <a:srgbClr val="FF6E01"/>
            </a:solidFill>
          </a:ln>
          <a:effectLst>
            <a:outerShdw blurRad="50800" dist="38100" dir="2700000" algn="tl" rotWithShape="0">
              <a:prstClr val="black">
                <a:alpha val="40000"/>
              </a:prstClr>
            </a:outerShdw>
          </a:effectLst>
        </p:spPr>
        <p:txBody>
          <a:bodyPr wrap="square" rtlCol="0">
            <a:spAutoFit/>
          </a:bodyPr>
          <a:lstStyle>
            <a:defPPr>
              <a:defRPr lang="es-UY"/>
            </a:defPPr>
            <a:lvl1pPr marL="171450" indent="-171450" algn="just">
              <a:lnSpc>
                <a:spcPct val="110000"/>
              </a:lnSpc>
              <a:spcBef>
                <a:spcPts val="200"/>
              </a:spcBef>
              <a:spcAft>
                <a:spcPts val="200"/>
              </a:spcAft>
              <a:buClr>
                <a:schemeClr val="accent2"/>
              </a:buClr>
              <a:buFont typeface="Wingdings" panose="05000000000000000000" pitchFamily="2" charset="2"/>
              <a:buChar char="§"/>
              <a:defRPr sz="1050" b="1">
                <a:solidFill>
                  <a:schemeClr val="accent2">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Clr>
                <a:srgbClr val="FF6E01"/>
              </a:buClr>
              <a:buNone/>
            </a:pPr>
            <a:r>
              <a:rPr lang="es-UY" sz="1100" dirty="0">
                <a:solidFill>
                  <a:srgbClr val="CC5700"/>
                </a:solidFill>
              </a:rPr>
              <a:t>La edad también aparece asociada a la realización de ejercicios, lo cual es explicable por el ciclo de vida de las personas, y no por un factor generacional. </a:t>
            </a:r>
            <a:r>
              <a:rPr lang="es-UY" sz="1100" dirty="0">
                <a:solidFill>
                  <a:schemeClr val="tx1"/>
                </a:solidFill>
              </a:rPr>
              <a:t>Los </a:t>
            </a:r>
            <a:r>
              <a:rPr lang="es-UY" sz="1100" dirty="0" err="1">
                <a:solidFill>
                  <a:schemeClr val="tx1"/>
                </a:solidFill>
              </a:rPr>
              <a:t>Baby</a:t>
            </a:r>
            <a:r>
              <a:rPr lang="es-UY" sz="1100" dirty="0">
                <a:solidFill>
                  <a:schemeClr val="tx1"/>
                </a:solidFill>
              </a:rPr>
              <a:t> </a:t>
            </a:r>
            <a:r>
              <a:rPr lang="es-UY" sz="1100" dirty="0" err="1">
                <a:solidFill>
                  <a:schemeClr val="tx1"/>
                </a:solidFill>
              </a:rPr>
              <a:t>Boomers</a:t>
            </a:r>
            <a:r>
              <a:rPr lang="es-UY" sz="1100" dirty="0">
                <a:solidFill>
                  <a:schemeClr val="tx1"/>
                </a:solidFill>
              </a:rPr>
              <a:t> realizan ejercicios terapéuticos y regenerativos en mayor medida que las generaciones anteriores, mientras que los </a:t>
            </a:r>
            <a:r>
              <a:rPr lang="es-UY" sz="1100" dirty="0" err="1">
                <a:solidFill>
                  <a:schemeClr val="tx1"/>
                </a:solidFill>
              </a:rPr>
              <a:t>Millennials</a:t>
            </a:r>
            <a:r>
              <a:rPr lang="es-UY" sz="1100" dirty="0">
                <a:solidFill>
                  <a:schemeClr val="tx1"/>
                </a:solidFill>
              </a:rPr>
              <a:t> se vuelcan en mayor proporción que el total por ejercicios anaeróbicos y de combate.</a:t>
            </a:r>
          </a:p>
        </p:txBody>
      </p:sp>
      <p:cxnSp>
        <p:nvCxnSpPr>
          <p:cNvPr id="19" name="Conector angular 18"/>
          <p:cNvCxnSpPr>
            <a:stCxn id="7" idx="3"/>
            <a:endCxn id="17" idx="1"/>
          </p:cNvCxnSpPr>
          <p:nvPr/>
        </p:nvCxnSpPr>
        <p:spPr>
          <a:xfrm>
            <a:off x="4355976" y="3145892"/>
            <a:ext cx="1656184" cy="773306"/>
          </a:xfrm>
          <a:prstGeom prst="bentConnector3">
            <a:avLst>
              <a:gd name="adj1" fmla="val 50000"/>
            </a:avLst>
          </a:prstGeom>
          <a:ln>
            <a:solidFill>
              <a:srgbClr val="FF6E01"/>
            </a:solidFill>
          </a:ln>
        </p:spPr>
        <p:style>
          <a:lnRef idx="1">
            <a:schemeClr val="accent1"/>
          </a:lnRef>
          <a:fillRef idx="0">
            <a:schemeClr val="accent1"/>
          </a:fillRef>
          <a:effectRef idx="0">
            <a:schemeClr val="accent1"/>
          </a:effectRef>
          <a:fontRef idx="minor">
            <a:schemeClr val="tx1"/>
          </a:fontRef>
        </p:style>
      </p:cxn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2155" y="1902751"/>
            <a:ext cx="1328606" cy="885023"/>
          </a:xfrm>
          <a:prstGeom prst="rect">
            <a:avLst/>
          </a:prstGeom>
          <a:ln>
            <a:noFill/>
          </a:ln>
          <a:effectLst>
            <a:outerShdw blurRad="50800" dist="38100" dir="2700000" algn="tl" rotWithShape="0">
              <a:prstClr val="black">
                <a:alpha val="40000"/>
              </a:prstClr>
            </a:outerShdw>
          </a:effectLst>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6492" y="3291830"/>
            <a:ext cx="1354123" cy="901107"/>
          </a:xfrm>
          <a:prstGeom prst="rect">
            <a:avLst/>
          </a:prstGeom>
          <a:ln>
            <a:noFill/>
          </a:ln>
          <a:effectLst>
            <a:outerShdw blurRad="50800" dist="38100" dir="2700000" algn="tl" rotWithShape="0">
              <a:prstClr val="black">
                <a:alpha val="40000"/>
              </a:prstClr>
            </a:outerShdw>
          </a:effectLst>
        </p:spPr>
      </p:pic>
      <p:pic>
        <p:nvPicPr>
          <p:cNvPr id="15" name="Imagen 14">
            <a:extLst>
              <a:ext uri="{FF2B5EF4-FFF2-40B4-BE49-F238E27FC236}">
                <a16:creationId xmlns:a16="http://schemas.microsoft.com/office/drawing/2014/main" xmlns="" id="{2BB9BD01-5AA3-4F98-B0B3-5065C265A519}"/>
              </a:ext>
            </a:extLst>
          </p:cNvPr>
          <p:cNvPicPr>
            <a:picLocks noChangeAspect="1"/>
          </p:cNvPicPr>
          <p:nvPr/>
        </p:nvPicPr>
        <p:blipFill rotWithShape="1">
          <a:blip r:embed="rId5"/>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3779250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Elipse 21"/>
          <p:cNvSpPr>
            <a:spLocks noChangeAspect="1"/>
          </p:cNvSpPr>
          <p:nvPr/>
        </p:nvSpPr>
        <p:spPr>
          <a:xfrm>
            <a:off x="3707904" y="456730"/>
            <a:ext cx="6151629" cy="615162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4" name="Marcador de número de diapositiva 3"/>
          <p:cNvSpPr>
            <a:spLocks noGrp="1"/>
          </p:cNvSpPr>
          <p:nvPr>
            <p:ph type="sldNum" sz="quarter" idx="12"/>
          </p:nvPr>
        </p:nvSpPr>
        <p:spPr/>
        <p:txBody>
          <a:bodyPr/>
          <a:lstStyle/>
          <a:p>
            <a:pPr>
              <a:defRPr/>
            </a:pPr>
            <a:fld id="{29701D2F-838C-4E86-9F15-A90E1B31B730}" type="slidenum">
              <a:rPr lang="es-MX" smtClean="0">
                <a:solidFill>
                  <a:srgbClr val="44546A"/>
                </a:solidFill>
              </a:rPr>
              <a:pPr>
                <a:defRPr/>
              </a:pPr>
              <a:t>21</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2. ESTADO DE SALUD Y HÁBITOS SALUDABLES</a:t>
            </a:r>
          </a:p>
        </p:txBody>
      </p:sp>
      <p:sp>
        <p:nvSpPr>
          <p:cNvPr id="6" name="Rectángulo redondeado 29"/>
          <p:cNvSpPr/>
          <p:nvPr/>
        </p:nvSpPr>
        <p:spPr>
          <a:xfrm>
            <a:off x="972120" y="573509"/>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UY" sz="1600" b="1" kern="0" dirty="0">
                <a:solidFill>
                  <a:prstClr val="black"/>
                </a:solidFill>
              </a:rPr>
              <a:t>Resumen ejecutivo</a:t>
            </a:r>
            <a:endParaRPr lang="es-MX" sz="1600" b="1" kern="0" dirty="0">
              <a:solidFill>
                <a:prstClr val="black"/>
              </a:solidFill>
            </a:endParaRPr>
          </a:p>
        </p:txBody>
      </p:sp>
      <p:sp>
        <p:nvSpPr>
          <p:cNvPr id="9" name="CuadroTexto 8"/>
          <p:cNvSpPr txBox="1"/>
          <p:nvPr/>
        </p:nvSpPr>
        <p:spPr>
          <a:xfrm>
            <a:off x="800655" y="1309829"/>
            <a:ext cx="3771345" cy="2274194"/>
          </a:xfrm>
          <a:prstGeom prst="rect">
            <a:avLst/>
          </a:prstGeom>
          <a:solidFill>
            <a:schemeClr val="bg1"/>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tIns="144000" rtlCol="0">
            <a:spAutoFit/>
          </a:bodyPr>
          <a:lstStyle/>
          <a:p>
            <a:pPr marL="171450" indent="-171450" algn="just">
              <a:lnSpc>
                <a:spcPct val="110000"/>
              </a:lnSpc>
              <a:spcBef>
                <a:spcPts val="200"/>
              </a:spcBef>
              <a:spcAft>
                <a:spcPts val="200"/>
              </a:spcAft>
              <a:buClr>
                <a:schemeClr val="accent1"/>
              </a:buClr>
              <a:buFont typeface="Arial" panose="020B0604020202020204" pitchFamily="34" charset="0"/>
              <a:buChar char="•"/>
            </a:pPr>
            <a:r>
              <a:rPr lang="es-UY" sz="1200" b="1" dirty="0">
                <a:solidFill>
                  <a:schemeClr val="accent1">
                    <a:lumMod val="50000"/>
                  </a:schemeClr>
                </a:solidFill>
              </a:rPr>
              <a:t>En términos de consumos, los </a:t>
            </a:r>
            <a:r>
              <a:rPr lang="es-UY" sz="1200" b="1" dirty="0" err="1">
                <a:solidFill>
                  <a:schemeClr val="accent1">
                    <a:lumMod val="50000"/>
                  </a:schemeClr>
                </a:solidFill>
              </a:rPr>
              <a:t>Millennials</a:t>
            </a:r>
            <a:r>
              <a:rPr lang="es-UY" sz="1200" b="1" dirty="0">
                <a:solidFill>
                  <a:schemeClr val="accent1">
                    <a:lumMod val="50000"/>
                  </a:schemeClr>
                </a:solidFill>
              </a:rPr>
              <a:t> presentan la mayor incidencia de consumo de marihuana (14% vs 7% del total), y de refrescos y gaseosas con azúcar (72% vs 60%)</a:t>
            </a:r>
            <a:r>
              <a:rPr lang="es-UY" sz="1200" dirty="0">
                <a:solidFill>
                  <a:schemeClr val="accent1">
                    <a:lumMod val="50000"/>
                  </a:schemeClr>
                </a:solidFill>
              </a:rPr>
              <a:t>. </a:t>
            </a:r>
            <a:r>
              <a:rPr lang="es-UY" sz="1200" b="1" dirty="0"/>
              <a:t>No presentan diferencias importantes con las demás generaciones en el consumo de tabaco, alcohol y frutas y verduras frescas</a:t>
            </a:r>
            <a:r>
              <a:rPr lang="es-UY" sz="1200" dirty="0"/>
              <a:t>.</a:t>
            </a:r>
          </a:p>
          <a:p>
            <a:pPr marL="171450" indent="-171450" algn="just">
              <a:lnSpc>
                <a:spcPct val="110000"/>
              </a:lnSpc>
              <a:spcBef>
                <a:spcPts val="200"/>
              </a:spcBef>
              <a:spcAft>
                <a:spcPts val="200"/>
              </a:spcAft>
              <a:buClr>
                <a:schemeClr val="accent1"/>
              </a:buClr>
              <a:buFont typeface="Arial" panose="020B0604020202020204" pitchFamily="34" charset="0"/>
              <a:buChar char="•"/>
            </a:pPr>
            <a:r>
              <a:rPr lang="es-UY" sz="1200" dirty="0"/>
              <a:t>Ni los miembros de la Generación X ni los </a:t>
            </a:r>
            <a:r>
              <a:rPr lang="es-UY" sz="1200" dirty="0" err="1"/>
              <a:t>Baby</a:t>
            </a:r>
            <a:r>
              <a:rPr lang="es-UY" sz="1200" dirty="0"/>
              <a:t> </a:t>
            </a:r>
            <a:r>
              <a:rPr lang="es-UY" sz="1200" dirty="0" err="1"/>
              <a:t>Boomers</a:t>
            </a:r>
            <a:r>
              <a:rPr lang="es-UY" sz="1200" dirty="0"/>
              <a:t> presentan un comportamiento atípico en cualquiera de estos consumos en relación al total de la población.</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9119" y="3734755"/>
            <a:ext cx="1584040" cy="887062"/>
          </a:xfrm>
          <a:prstGeom prst="rect">
            <a:avLst/>
          </a:prstGeom>
          <a:ln>
            <a:noFill/>
          </a:ln>
          <a:effectLst>
            <a:outerShdw blurRad="50800" dist="38100" dir="2700000" algn="tl" rotWithShape="0">
              <a:prstClr val="black">
                <a:alpha val="40000"/>
              </a:prstClr>
            </a:outerShdw>
          </a:effectLst>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734755"/>
            <a:ext cx="1565241" cy="880448"/>
          </a:xfrm>
          <a:prstGeom prst="rect">
            <a:avLst/>
          </a:prstGeom>
          <a:ln>
            <a:noFill/>
          </a:ln>
          <a:effectLst>
            <a:outerShdw blurRad="50800" dist="38100" dir="2700000" algn="tl" rotWithShape="0">
              <a:prstClr val="black">
                <a:alpha val="40000"/>
              </a:prstClr>
            </a:outerShdw>
          </a:effectLst>
        </p:spPr>
      </p:pic>
      <p:sp>
        <p:nvSpPr>
          <p:cNvPr id="2" name="CuadroTexto 1"/>
          <p:cNvSpPr txBox="1"/>
          <p:nvPr/>
        </p:nvSpPr>
        <p:spPr>
          <a:xfrm>
            <a:off x="539552" y="1072956"/>
            <a:ext cx="1403205" cy="307777"/>
          </a:xfrm>
          <a:prstGeom prst="rect">
            <a:avLst/>
          </a:prstGeom>
          <a:solidFill>
            <a:srgbClr val="7CB621"/>
          </a:solidFill>
        </p:spPr>
        <p:txBody>
          <a:bodyPr wrap="none" rtlCol="0">
            <a:spAutoFit/>
          </a:bodyPr>
          <a:lstStyle/>
          <a:p>
            <a:r>
              <a:rPr lang="es-UY" sz="1400" b="1" dirty="0">
                <a:solidFill>
                  <a:prstClr val="white"/>
                </a:solidFill>
              </a:rPr>
              <a:t>2.3. CONSUMOS</a:t>
            </a:r>
          </a:p>
        </p:txBody>
      </p:sp>
      <p:sp>
        <p:nvSpPr>
          <p:cNvPr id="7" name="CuadroTexto 6"/>
          <p:cNvSpPr txBox="1"/>
          <p:nvPr/>
        </p:nvSpPr>
        <p:spPr>
          <a:xfrm>
            <a:off x="4833103" y="1309829"/>
            <a:ext cx="3871265" cy="1857798"/>
          </a:xfrm>
          <a:prstGeom prst="rect">
            <a:avLst/>
          </a:prstGeom>
          <a:solidFill>
            <a:schemeClr val="bg1"/>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tIns="144000" rtlCol="0">
            <a:spAutoFit/>
          </a:bodyPr>
          <a:lstStyle>
            <a:defPPr>
              <a:defRPr lang="es-UY"/>
            </a:defPPr>
            <a:lvl1pPr marL="171450" indent="-171450" algn="just">
              <a:lnSpc>
                <a:spcPct val="150000"/>
              </a:lnSpc>
              <a:buClr>
                <a:schemeClr val="accent1"/>
              </a:buClr>
              <a:buFont typeface="Arial" panose="020B0604020202020204" pitchFamily="34" charset="0"/>
              <a:buChar char="•"/>
              <a:defRPr sz="1200" b="1">
                <a:solidFill>
                  <a:schemeClr val="accent1">
                    <a:lumMod val="50000"/>
                  </a:schemeClr>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10000"/>
              </a:lnSpc>
              <a:spcBef>
                <a:spcPts val="200"/>
              </a:spcBef>
              <a:spcAft>
                <a:spcPts val="200"/>
              </a:spcAft>
            </a:pPr>
            <a:r>
              <a:rPr lang="es-UY" b="0" dirty="0">
                <a:solidFill>
                  <a:schemeClr val="tx1"/>
                </a:solidFill>
              </a:rPr>
              <a:t>La edad es una de las variables débilmente asociadas a los distintos consumos, principalmente por el comportamiento de los </a:t>
            </a:r>
            <a:r>
              <a:rPr lang="es-UY" b="0" dirty="0" err="1">
                <a:solidFill>
                  <a:schemeClr val="tx1"/>
                </a:solidFill>
              </a:rPr>
              <a:t>Millennials</a:t>
            </a:r>
            <a:r>
              <a:rPr lang="es-UY" b="0" dirty="0">
                <a:solidFill>
                  <a:schemeClr val="tx1"/>
                </a:solidFill>
              </a:rPr>
              <a:t>.</a:t>
            </a:r>
          </a:p>
          <a:p>
            <a:pPr>
              <a:lnSpc>
                <a:spcPct val="110000"/>
              </a:lnSpc>
              <a:spcBef>
                <a:spcPts val="200"/>
              </a:spcBef>
              <a:spcAft>
                <a:spcPts val="200"/>
              </a:spcAft>
            </a:pPr>
            <a:r>
              <a:rPr lang="es-UY" dirty="0">
                <a:solidFill>
                  <a:schemeClr val="tx1"/>
                </a:solidFill>
              </a:rPr>
              <a:t>Cabe formular la hipótesis que la mayor incidencia en los consumos de marihuana y refrescos con azúcar entre los </a:t>
            </a:r>
            <a:r>
              <a:rPr lang="es-UY" dirty="0" err="1">
                <a:solidFill>
                  <a:schemeClr val="tx1"/>
                </a:solidFill>
              </a:rPr>
              <a:t>Millennials</a:t>
            </a:r>
            <a:r>
              <a:rPr lang="es-UY" dirty="0">
                <a:solidFill>
                  <a:schemeClr val="tx1"/>
                </a:solidFill>
              </a:rPr>
              <a:t> </a:t>
            </a:r>
            <a:r>
              <a:rPr lang="es-UY" dirty="0"/>
              <a:t>pueda obedecer a componentes tanto generacionales, como de ciclo de vida de las personas. </a:t>
            </a:r>
          </a:p>
        </p:txBody>
      </p:sp>
      <p:cxnSp>
        <p:nvCxnSpPr>
          <p:cNvPr id="13" name="Conector recto 12"/>
          <p:cNvCxnSpPr>
            <a:stCxn id="7" idx="1"/>
            <a:endCxn id="9" idx="3"/>
          </p:cNvCxnSpPr>
          <p:nvPr/>
        </p:nvCxnSpPr>
        <p:spPr>
          <a:xfrm flipH="1">
            <a:off x="4572000" y="2238728"/>
            <a:ext cx="261103" cy="208198"/>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agen 13">
            <a:extLst>
              <a:ext uri="{FF2B5EF4-FFF2-40B4-BE49-F238E27FC236}">
                <a16:creationId xmlns:a16="http://schemas.microsoft.com/office/drawing/2014/main" xmlns="" id="{0A264A7F-E1E1-4275-9D83-C9AC6F057D53}"/>
              </a:ext>
            </a:extLst>
          </p:cNvPr>
          <p:cNvPicPr>
            <a:picLocks noChangeAspect="1"/>
          </p:cNvPicPr>
          <p:nvPr/>
        </p:nvPicPr>
        <p:blipFill rotWithShape="1">
          <a:blip r:embed="rId5"/>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1272121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051720" y="2495157"/>
            <a:ext cx="5112568" cy="1031051"/>
          </a:xfrm>
          <a:prstGeom prst="rect">
            <a:avLst/>
          </a:prstGeom>
          <a:solidFill>
            <a:srgbClr val="D1E7F6"/>
          </a:solidFill>
          <a:ln>
            <a:solidFill>
              <a:srgbClr val="2F5597"/>
            </a:solidFill>
          </a:ln>
        </p:spPr>
        <p:txBody>
          <a:bodyPr wrap="square" rtlCol="0">
            <a:spAutoFit/>
          </a:bodyPr>
          <a:lstStyle/>
          <a:p>
            <a:pPr marL="342900" marR="0" lvl="0" indent="-342900" algn="l" defTabSz="913973" rtl="0" eaLnBrk="1" fontAlgn="auto" latinLnBrk="0" hangingPunct="1">
              <a:lnSpc>
                <a:spcPct val="100000"/>
              </a:lnSpc>
              <a:spcBef>
                <a:spcPts val="100"/>
              </a:spcBef>
              <a:spcAft>
                <a:spcPts val="100"/>
              </a:spcAft>
              <a:buClrTx/>
              <a:buSzTx/>
              <a:buFontTx/>
              <a:buAutoNum type="arabicPeriod"/>
              <a:tabLst/>
              <a:defRPr/>
            </a:pPr>
            <a:r>
              <a:rPr kumimoji="0" lang="es-UY" sz="1400" b="1"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Actividades laborales, domésticas y</a:t>
            </a:r>
            <a:r>
              <a:rPr kumimoji="0" lang="es-UY" sz="1400" b="1" i="0" u="none" strike="noStrike" kern="1200" cap="none" spc="0" normalizeH="0" noProof="0" dirty="0">
                <a:ln>
                  <a:noFill/>
                </a:ln>
                <a:solidFill>
                  <a:schemeClr val="tx1">
                    <a:lumMod val="50000"/>
                    <a:lumOff val="50000"/>
                  </a:schemeClr>
                </a:solidFill>
                <a:effectLst/>
                <a:uLnTx/>
                <a:uFillTx/>
                <a:latin typeface="Calibri" panose="020F0502020204030204"/>
                <a:ea typeface="+mn-ea"/>
                <a:cs typeface="+mn-cs"/>
              </a:rPr>
              <a:t> estudiantiles</a:t>
            </a:r>
            <a:endParaRPr kumimoji="0" lang="es-UY" sz="1400" b="1"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endParaRPr>
          </a:p>
          <a:p>
            <a:pPr marL="342900" marR="0" lvl="0" indent="-342900" algn="l" defTabSz="913973" rtl="0" eaLnBrk="1" fontAlgn="auto" latinLnBrk="0" hangingPunct="1">
              <a:lnSpc>
                <a:spcPct val="100000"/>
              </a:lnSpc>
              <a:spcBef>
                <a:spcPts val="100"/>
              </a:spcBef>
              <a:spcAft>
                <a:spcPts val="100"/>
              </a:spcAft>
              <a:buClrTx/>
              <a:buSzTx/>
              <a:buFontTx/>
              <a:buAutoNum type="arabicPeriod"/>
              <a:tabLst/>
              <a:defRPr/>
            </a:pPr>
            <a:r>
              <a:rPr lang="es-UY" sz="1400" b="1" dirty="0">
                <a:solidFill>
                  <a:prstClr val="black">
                    <a:lumMod val="50000"/>
                    <a:lumOff val="50000"/>
                  </a:prstClr>
                </a:solidFill>
                <a:latin typeface="Calibri" panose="020F0502020204030204"/>
              </a:rPr>
              <a:t>Estado de salud y hábitos saludables</a:t>
            </a:r>
            <a:endParaRPr kumimoji="0" lang="es-UY"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342900" marR="0" lvl="0" indent="-342900" algn="l" defTabSz="913973" rtl="0" eaLnBrk="1" fontAlgn="auto" latinLnBrk="0" hangingPunct="1">
              <a:lnSpc>
                <a:spcPct val="100000"/>
              </a:lnSpc>
              <a:spcBef>
                <a:spcPts val="100"/>
              </a:spcBef>
              <a:spcAft>
                <a:spcPts val="100"/>
              </a:spcAft>
              <a:buClrTx/>
              <a:buSzTx/>
              <a:buFontTx/>
              <a:buAutoNum type="arabicPeriod"/>
              <a:tabLst/>
              <a:defRPr/>
            </a:pPr>
            <a:r>
              <a:rPr kumimoji="0" lang="es-UY" sz="1400" b="1" i="0" u="none" strike="noStrike" kern="1200" cap="none" spc="0" normalizeH="0" baseline="0" noProof="0" dirty="0">
                <a:ln>
                  <a:noFill/>
                </a:ln>
                <a:effectLst/>
                <a:uLnTx/>
                <a:uFillTx/>
                <a:latin typeface="Calibri" panose="020F0502020204030204"/>
                <a:ea typeface="+mn-ea"/>
                <a:cs typeface="+mn-cs"/>
              </a:rPr>
              <a:t>Actitudes hacia la diversidad social</a:t>
            </a:r>
          </a:p>
          <a:p>
            <a:pPr marL="342900" marR="0" lvl="0" indent="-342900" algn="l" defTabSz="913973" rtl="0" eaLnBrk="1" fontAlgn="auto" latinLnBrk="0" hangingPunct="1">
              <a:lnSpc>
                <a:spcPct val="100000"/>
              </a:lnSpc>
              <a:spcBef>
                <a:spcPts val="100"/>
              </a:spcBef>
              <a:spcAft>
                <a:spcPts val="100"/>
              </a:spcAft>
              <a:buClrTx/>
              <a:buSzTx/>
              <a:buFontTx/>
              <a:buAutoNum type="arabicPeriod"/>
              <a:tabLst/>
              <a:defRPr/>
            </a:pPr>
            <a:r>
              <a:rPr lang="es-UY" sz="1400" b="1" dirty="0">
                <a:solidFill>
                  <a:prstClr val="black">
                    <a:lumMod val="50000"/>
                    <a:lumOff val="50000"/>
                  </a:prstClr>
                </a:solidFill>
                <a:latin typeface="Calibri" panose="020F0502020204030204"/>
              </a:rPr>
              <a:t>Autoidentificación generacional</a:t>
            </a:r>
          </a:p>
        </p:txBody>
      </p:sp>
      <p:sp>
        <p:nvSpPr>
          <p:cNvPr id="14" name="7 Marcador de número de diapositiva"/>
          <p:cNvSpPr txBox="1">
            <a:spLocks noChangeAspect="1"/>
          </p:cNvSpPr>
          <p:nvPr/>
        </p:nvSpPr>
        <p:spPr>
          <a:xfrm>
            <a:off x="8586976" y="4586476"/>
            <a:ext cx="557024" cy="557024"/>
          </a:xfrm>
          <a:prstGeom prst="ellipse">
            <a:avLst/>
          </a:prstGeom>
          <a:noFill/>
          <a:ln w="38100">
            <a:noFill/>
          </a:ln>
        </p:spPr>
        <p:txBody>
          <a:bodyPr vert="horz" lIns="68580" tIns="34290" rIns="68580" bIns="34290" rtlCol="0" anchor="ctr"/>
          <a:lstStyle>
            <a:defPPr>
              <a:defRPr lang="es-MX"/>
            </a:defPPr>
            <a:lvl1pPr algn="ctr">
              <a:defRPr sz="2400" b="1">
                <a:solidFill>
                  <a:schemeClr val="tx2"/>
                </a:solidFill>
              </a:defRPr>
            </a:lvl1pPr>
          </a:lstStyle>
          <a:p>
            <a:pPr marL="0" marR="0" lvl="0" indent="0" algn="ctr" defTabSz="913973" rtl="0" eaLnBrk="1" fontAlgn="auto" latinLnBrk="0" hangingPunct="1">
              <a:lnSpc>
                <a:spcPct val="100000"/>
              </a:lnSpc>
              <a:spcBef>
                <a:spcPts val="0"/>
              </a:spcBef>
              <a:spcAft>
                <a:spcPts val="0"/>
              </a:spcAft>
              <a:buClrTx/>
              <a:buSzTx/>
              <a:buFontTx/>
              <a:buNone/>
              <a:tabLst/>
              <a:defRPr/>
            </a:pPr>
            <a:fld id="{29701D2F-838C-4E86-9F15-A90E1B31B730}" type="slidenum">
              <a:rPr kumimoji="0" lang="es-MX" sz="1350" b="1" i="0" u="none" strike="noStrike" kern="1200" cap="none" spc="0" normalizeH="0" baseline="0" noProof="0">
                <a:ln>
                  <a:noFill/>
                </a:ln>
                <a:solidFill>
                  <a:srgbClr val="44546A"/>
                </a:solidFill>
                <a:effectLst/>
                <a:uLnTx/>
                <a:uFillTx/>
                <a:latin typeface="Calibri" panose="020F0502020204030204"/>
                <a:ea typeface="+mn-ea"/>
                <a:cs typeface="+mn-cs"/>
              </a:rPr>
              <a:pPr marL="0" marR="0" lvl="0" indent="0" algn="ctr" defTabSz="913973" rtl="0" eaLnBrk="1" fontAlgn="auto" latinLnBrk="0" hangingPunct="1">
                <a:lnSpc>
                  <a:spcPct val="100000"/>
                </a:lnSpc>
                <a:spcBef>
                  <a:spcPts val="0"/>
                </a:spcBef>
                <a:spcAft>
                  <a:spcPts val="0"/>
                </a:spcAft>
                <a:buClrTx/>
                <a:buSzTx/>
                <a:buFontTx/>
                <a:buNone/>
                <a:tabLst/>
                <a:defRPr/>
              </a:pPr>
              <a:t>22</a:t>
            </a:fld>
            <a:endParaRPr kumimoji="0" lang="es-MX" sz="135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9" name="Rectángulo redondeado 8"/>
          <p:cNvSpPr/>
          <p:nvPr/>
        </p:nvSpPr>
        <p:spPr>
          <a:xfrm>
            <a:off x="1350845" y="1304726"/>
            <a:ext cx="6561579" cy="371543"/>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pPr marL="0" marR="0" lvl="0" indent="0" algn="l" defTabSz="913973" rtl="0" eaLnBrk="1" fontAlgn="auto" latinLnBrk="0" hangingPunct="1">
              <a:lnSpc>
                <a:spcPct val="100000"/>
              </a:lnSpc>
              <a:spcBef>
                <a:spcPts val="0"/>
              </a:spcBef>
              <a:spcAft>
                <a:spcPts val="0"/>
              </a:spcAft>
              <a:buClrTx/>
              <a:buSzTx/>
              <a:buFontTx/>
              <a:buNone/>
              <a:tabLst/>
              <a:defRPr/>
            </a:pPr>
            <a:r>
              <a:rPr kumimoji="0" lang="es-MX" sz="21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Objetivos de Investigación</a:t>
            </a:r>
          </a:p>
        </p:txBody>
      </p:sp>
      <p:sp>
        <p:nvSpPr>
          <p:cNvPr id="10" name="Rectángulo redondeado 9"/>
          <p:cNvSpPr/>
          <p:nvPr/>
        </p:nvSpPr>
        <p:spPr>
          <a:xfrm>
            <a:off x="1350845" y="2175826"/>
            <a:ext cx="6561579" cy="355944"/>
          </a:xfrm>
          <a:prstGeom prst="roundRect">
            <a:avLst/>
          </a:prstGeom>
          <a:solidFill>
            <a:schemeClr val="accent5">
              <a:lumMod val="75000"/>
            </a:schemeClr>
          </a:solidFill>
          <a:ln w="12700" cap="flat" cmpd="sng" algn="ctr">
            <a:noFill/>
            <a:prstDash val="solid"/>
            <a:miter lim="800000"/>
          </a:ln>
          <a:effectLst/>
        </p:spPr>
        <p:txBody>
          <a:bodyPr rtlCol="0" anchor="ctr"/>
          <a:lstStyle/>
          <a:p>
            <a:pPr marL="0" marR="0" lvl="0" indent="0" algn="l" defTabSz="913973" rtl="0" eaLnBrk="1" fontAlgn="auto" latinLnBrk="0" hangingPunct="1">
              <a:lnSpc>
                <a:spcPct val="100000"/>
              </a:lnSpc>
              <a:spcBef>
                <a:spcPts val="0"/>
              </a:spcBef>
              <a:spcAft>
                <a:spcPts val="0"/>
              </a:spcAft>
              <a:buClrTx/>
              <a:buSzTx/>
              <a:buFontTx/>
              <a:buNone/>
              <a:tabLst/>
              <a:defRPr/>
            </a:pPr>
            <a:r>
              <a:rPr kumimoji="0" lang="es-MX" sz="2100" b="1" i="0" u="none" strike="noStrike" kern="0" cap="none" spc="0" normalizeH="0" baseline="0" noProof="0" dirty="0">
                <a:ln>
                  <a:noFill/>
                </a:ln>
                <a:solidFill>
                  <a:prstClr val="white"/>
                </a:solidFill>
                <a:effectLst/>
                <a:uLnTx/>
                <a:uFillTx/>
                <a:latin typeface="Calibri" panose="020F0502020204030204"/>
                <a:ea typeface="+mn-ea"/>
                <a:cs typeface="+mn-cs"/>
              </a:rPr>
              <a:t>Resultados de Investigación</a:t>
            </a:r>
          </a:p>
        </p:txBody>
      </p:sp>
      <p:sp>
        <p:nvSpPr>
          <p:cNvPr id="12" name="Rectángulo redondeado 11"/>
          <p:cNvSpPr/>
          <p:nvPr/>
        </p:nvSpPr>
        <p:spPr>
          <a:xfrm>
            <a:off x="1350845" y="1748076"/>
            <a:ext cx="6561579" cy="355944"/>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pPr marL="0" marR="0" lvl="0" indent="0" algn="l" defTabSz="913973" rtl="0" eaLnBrk="1" fontAlgn="auto" latinLnBrk="0" hangingPunct="1">
              <a:lnSpc>
                <a:spcPct val="100000"/>
              </a:lnSpc>
              <a:spcBef>
                <a:spcPts val="0"/>
              </a:spcBef>
              <a:spcAft>
                <a:spcPts val="0"/>
              </a:spcAft>
              <a:buClrTx/>
              <a:buSzTx/>
              <a:buFontTx/>
              <a:buNone/>
              <a:tabLst/>
              <a:defRPr/>
            </a:pPr>
            <a:r>
              <a:rPr kumimoji="0" lang="es-MX" sz="21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Ficha Técnica</a:t>
            </a:r>
          </a:p>
        </p:txBody>
      </p:sp>
      <p:sp>
        <p:nvSpPr>
          <p:cNvPr id="6" name="Rectángulo redondeado 5"/>
          <p:cNvSpPr/>
          <p:nvPr/>
        </p:nvSpPr>
        <p:spPr>
          <a:xfrm>
            <a:off x="1350844" y="4088014"/>
            <a:ext cx="6561579" cy="355944"/>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pPr marL="0" marR="0" lvl="0" indent="0" algn="l" defTabSz="913973" rtl="0" eaLnBrk="1" fontAlgn="auto" latinLnBrk="0" hangingPunct="1">
              <a:lnSpc>
                <a:spcPct val="100000"/>
              </a:lnSpc>
              <a:spcBef>
                <a:spcPts val="0"/>
              </a:spcBef>
              <a:spcAft>
                <a:spcPts val="0"/>
              </a:spcAft>
              <a:buClrTx/>
              <a:buSzTx/>
              <a:buFontTx/>
              <a:buNone/>
              <a:tabLst/>
              <a:defRPr/>
            </a:pPr>
            <a:r>
              <a:rPr kumimoji="0" lang="es-MX" sz="21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Conclusiones</a:t>
            </a:r>
          </a:p>
        </p:txBody>
      </p:sp>
      <p:pic>
        <p:nvPicPr>
          <p:cNvPr id="8" name="Imagen 7">
            <a:extLst>
              <a:ext uri="{FF2B5EF4-FFF2-40B4-BE49-F238E27FC236}">
                <a16:creationId xmlns:a16="http://schemas.microsoft.com/office/drawing/2014/main" xmlns="" id="{8A585D0A-A23F-49AF-ADED-716F3CBF9F06}"/>
              </a:ext>
            </a:extLst>
          </p:cNvPr>
          <p:cNvPicPr>
            <a:picLocks noChangeAspect="1"/>
          </p:cNvPicPr>
          <p:nvPr/>
        </p:nvPicPr>
        <p:blipFill rotWithShape="1">
          <a:blip r:embed="rId2"/>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2883097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9701D2F-838C-4E86-9F15-A90E1B31B730}" type="slidenum">
              <a:rPr lang="es-MX" smtClean="0"/>
              <a:t>23</a:t>
            </a:fld>
            <a:endParaRPr lang="es-MX" dirty="0"/>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latin typeface="Calibri" panose="020F0502020204030204"/>
              </a:rPr>
              <a:t>3. ACTITUDES HACIA LA DIVERSIDAD SOCIAL</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Actitud hacia la diversidad étnica, según generación</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t>n = 1272. Total de la muestra</a:t>
            </a: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2"/>
                </a:solidFill>
              </a:rPr>
              <a:t>¿Cuál de estas frases se ajusta mejor a su forma de pensar? [GUI/RU]</a:t>
            </a:r>
          </a:p>
        </p:txBody>
      </p:sp>
      <p:graphicFrame>
        <p:nvGraphicFramePr>
          <p:cNvPr id="7" name="Gráfico 6"/>
          <p:cNvGraphicFramePr>
            <a:graphicFrameLocks/>
          </p:cNvGraphicFramePr>
          <p:nvPr>
            <p:extLst>
              <p:ext uri="{D42A27DB-BD31-4B8C-83A1-F6EECF244321}">
                <p14:modId xmlns:p14="http://schemas.microsoft.com/office/powerpoint/2010/main" val="1392565821"/>
              </p:ext>
            </p:extLst>
          </p:nvPr>
        </p:nvGraphicFramePr>
        <p:xfrm>
          <a:off x="755651" y="1131888"/>
          <a:ext cx="7632700" cy="3455988"/>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ángulo 13"/>
          <p:cNvSpPr/>
          <p:nvPr/>
        </p:nvSpPr>
        <p:spPr>
          <a:xfrm>
            <a:off x="89552" y="4299942"/>
            <a:ext cx="486415" cy="203317"/>
          </a:xfrm>
          <a:prstGeom prst="rect">
            <a:avLst/>
          </a:prstGeom>
          <a:solidFill>
            <a:srgbClr val="FF0000">
              <a:alpha val="10196"/>
            </a:srgbClr>
          </a:solid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SUB-</a:t>
            </a:r>
            <a:r>
              <a:rPr lang="es-UY" sz="500" dirty="0">
                <a:solidFill>
                  <a:schemeClr val="tx1"/>
                </a:solidFill>
              </a:rPr>
              <a:t>REPRESENTACIÓN</a:t>
            </a:r>
          </a:p>
        </p:txBody>
      </p:sp>
      <p:sp>
        <p:nvSpPr>
          <p:cNvPr id="15" name="Rectángulo 14"/>
          <p:cNvSpPr/>
          <p:nvPr/>
        </p:nvSpPr>
        <p:spPr>
          <a:xfrm>
            <a:off x="89552" y="4517427"/>
            <a:ext cx="486415" cy="203317"/>
          </a:xfrm>
          <a:prstGeom prst="rect">
            <a:avLst/>
          </a:prstGeom>
          <a:solidFill>
            <a:srgbClr val="4472C4">
              <a:alpha val="10196"/>
            </a:srgbClr>
          </a:solid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SOBRE</a:t>
            </a:r>
            <a:r>
              <a:rPr lang="es-UY" sz="900" dirty="0">
                <a:solidFill>
                  <a:schemeClr val="tx1"/>
                </a:solidFill>
              </a:rPr>
              <a:t>- </a:t>
            </a:r>
            <a:r>
              <a:rPr lang="es-UY" sz="500" dirty="0">
                <a:solidFill>
                  <a:schemeClr val="tx1"/>
                </a:solidFill>
              </a:rPr>
              <a:t>REPRESENTACIÓN</a:t>
            </a:r>
            <a:endParaRPr lang="es-UY" sz="500" dirty="0"/>
          </a:p>
        </p:txBody>
      </p:sp>
      <p:sp>
        <p:nvSpPr>
          <p:cNvPr id="16" name="Rectángulo 15"/>
          <p:cNvSpPr/>
          <p:nvPr/>
        </p:nvSpPr>
        <p:spPr>
          <a:xfrm>
            <a:off x="3974339" y="2434806"/>
            <a:ext cx="433129" cy="340703"/>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p>
        </p:txBody>
      </p:sp>
      <p:pic>
        <p:nvPicPr>
          <p:cNvPr id="11" name="Imagen 10">
            <a:extLst>
              <a:ext uri="{FF2B5EF4-FFF2-40B4-BE49-F238E27FC236}">
                <a16:creationId xmlns:a16="http://schemas.microsoft.com/office/drawing/2014/main" xmlns="" id="{55824416-B20C-4299-AB5D-CD856C7783EA}"/>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3215645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9701D2F-838C-4E86-9F15-A90E1B31B730}" type="slidenum">
              <a:rPr lang="es-MX" smtClean="0"/>
              <a:t>24</a:t>
            </a:fld>
            <a:endParaRPr lang="es-MX" dirty="0"/>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latin typeface="Calibri" panose="020F0502020204030204"/>
              </a:rPr>
              <a:t>3. ACTITUDES HACIA LA DIVERSIDAD SOCIAL</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Actitud hacia la diversidad de orientaciones sexuales, según generación</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t>n = 1272. Total de la muestra</a:t>
            </a: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2"/>
                </a:solidFill>
              </a:rPr>
              <a:t>¿Cuál de estas frases se ajusta mejor a su forma de pensar? [GUI/RU]</a:t>
            </a:r>
          </a:p>
        </p:txBody>
      </p:sp>
      <p:graphicFrame>
        <p:nvGraphicFramePr>
          <p:cNvPr id="8" name="Gráfico 7"/>
          <p:cNvGraphicFramePr>
            <a:graphicFrameLocks/>
          </p:cNvGraphicFramePr>
          <p:nvPr>
            <p:extLst>
              <p:ext uri="{D42A27DB-BD31-4B8C-83A1-F6EECF244321}">
                <p14:modId xmlns:p14="http://schemas.microsoft.com/office/powerpoint/2010/main" val="663753684"/>
              </p:ext>
            </p:extLst>
          </p:nvPr>
        </p:nvGraphicFramePr>
        <p:xfrm>
          <a:off x="755651" y="1131887"/>
          <a:ext cx="7632700" cy="34559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ángulo 13"/>
          <p:cNvSpPr/>
          <p:nvPr/>
        </p:nvSpPr>
        <p:spPr>
          <a:xfrm>
            <a:off x="89552" y="4299942"/>
            <a:ext cx="486415" cy="203317"/>
          </a:xfrm>
          <a:prstGeom prst="rect">
            <a:avLst/>
          </a:prstGeom>
          <a:solidFill>
            <a:srgbClr val="FF0000">
              <a:alpha val="10196"/>
            </a:srgbClr>
          </a:solid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SUB-</a:t>
            </a:r>
            <a:r>
              <a:rPr lang="es-UY" sz="500" dirty="0">
                <a:solidFill>
                  <a:schemeClr val="tx1"/>
                </a:solidFill>
              </a:rPr>
              <a:t>REPRESENTACIÓN</a:t>
            </a:r>
          </a:p>
        </p:txBody>
      </p:sp>
      <p:sp>
        <p:nvSpPr>
          <p:cNvPr id="15" name="Rectángulo 14"/>
          <p:cNvSpPr/>
          <p:nvPr/>
        </p:nvSpPr>
        <p:spPr>
          <a:xfrm>
            <a:off x="89552" y="4517427"/>
            <a:ext cx="486415" cy="203317"/>
          </a:xfrm>
          <a:prstGeom prst="rect">
            <a:avLst/>
          </a:prstGeom>
          <a:solidFill>
            <a:srgbClr val="4472C4">
              <a:alpha val="10196"/>
            </a:srgbClr>
          </a:solid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SOBRE</a:t>
            </a:r>
            <a:r>
              <a:rPr lang="es-UY" sz="900" dirty="0">
                <a:solidFill>
                  <a:schemeClr val="tx1"/>
                </a:solidFill>
              </a:rPr>
              <a:t>- </a:t>
            </a:r>
            <a:r>
              <a:rPr lang="es-UY" sz="500" dirty="0">
                <a:solidFill>
                  <a:schemeClr val="tx1"/>
                </a:solidFill>
              </a:rPr>
              <a:t>REPRESENTACIÓN</a:t>
            </a:r>
            <a:endParaRPr lang="es-UY" sz="500" dirty="0"/>
          </a:p>
        </p:txBody>
      </p:sp>
      <p:pic>
        <p:nvPicPr>
          <p:cNvPr id="10" name="Imagen 9">
            <a:extLst>
              <a:ext uri="{FF2B5EF4-FFF2-40B4-BE49-F238E27FC236}">
                <a16:creationId xmlns:a16="http://schemas.microsoft.com/office/drawing/2014/main" xmlns="" id="{64106DE0-8C28-48B9-92E6-00D8D2E5DD5B}"/>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3779665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9701D2F-838C-4E86-9F15-A90E1B31B730}" type="slidenum">
              <a:rPr lang="es-MX" smtClean="0"/>
              <a:t>25</a:t>
            </a:fld>
            <a:endParaRPr lang="es-MX" dirty="0"/>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latin typeface="Calibri" panose="020F0502020204030204"/>
              </a:rPr>
              <a:t>3. ACTITUDES HACIA LA DIVERSIDAD SOCIAL</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Actitud hacia la diversidad de clases, según generación</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t>n = 1272. Total de la muestra</a:t>
            </a: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2"/>
                </a:solidFill>
              </a:rPr>
              <a:t>¿Cuál de estas frases se ajusta mejor a su forma de pensar? [GUI/RU]</a:t>
            </a:r>
          </a:p>
        </p:txBody>
      </p:sp>
      <p:graphicFrame>
        <p:nvGraphicFramePr>
          <p:cNvPr id="7" name="Gráfico 6"/>
          <p:cNvGraphicFramePr>
            <a:graphicFrameLocks/>
          </p:cNvGraphicFramePr>
          <p:nvPr>
            <p:extLst>
              <p:ext uri="{D42A27DB-BD31-4B8C-83A1-F6EECF244321}">
                <p14:modId xmlns:p14="http://schemas.microsoft.com/office/powerpoint/2010/main" val="1034505238"/>
              </p:ext>
            </p:extLst>
          </p:nvPr>
        </p:nvGraphicFramePr>
        <p:xfrm>
          <a:off x="755650" y="1131888"/>
          <a:ext cx="7632699" cy="345598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ángulo 7"/>
          <p:cNvSpPr/>
          <p:nvPr/>
        </p:nvSpPr>
        <p:spPr>
          <a:xfrm>
            <a:off x="89552" y="4299942"/>
            <a:ext cx="486415" cy="203317"/>
          </a:xfrm>
          <a:prstGeom prst="rect">
            <a:avLst/>
          </a:prstGeom>
          <a:solidFill>
            <a:srgbClr val="FF0000">
              <a:alpha val="10196"/>
            </a:srgbClr>
          </a:solid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SUB-</a:t>
            </a:r>
            <a:r>
              <a:rPr lang="es-UY" sz="500" dirty="0">
                <a:solidFill>
                  <a:schemeClr val="tx1"/>
                </a:solidFill>
              </a:rPr>
              <a:t>REPRESENTACIÓN</a:t>
            </a:r>
          </a:p>
        </p:txBody>
      </p:sp>
      <p:sp>
        <p:nvSpPr>
          <p:cNvPr id="10" name="Rectángulo 9"/>
          <p:cNvSpPr/>
          <p:nvPr/>
        </p:nvSpPr>
        <p:spPr>
          <a:xfrm>
            <a:off x="89552" y="4517427"/>
            <a:ext cx="486415" cy="203317"/>
          </a:xfrm>
          <a:prstGeom prst="rect">
            <a:avLst/>
          </a:prstGeom>
          <a:solidFill>
            <a:srgbClr val="4472C4">
              <a:alpha val="10196"/>
            </a:srgbClr>
          </a:solid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SOBRE</a:t>
            </a:r>
            <a:r>
              <a:rPr lang="es-UY" sz="900" dirty="0">
                <a:solidFill>
                  <a:schemeClr val="tx1"/>
                </a:solidFill>
              </a:rPr>
              <a:t>- </a:t>
            </a:r>
            <a:r>
              <a:rPr lang="es-UY" sz="500" dirty="0">
                <a:solidFill>
                  <a:schemeClr val="tx1"/>
                </a:solidFill>
              </a:rPr>
              <a:t>REPRESENTACIÓN</a:t>
            </a:r>
            <a:endParaRPr lang="es-UY" sz="500" dirty="0"/>
          </a:p>
        </p:txBody>
      </p:sp>
      <p:sp>
        <p:nvSpPr>
          <p:cNvPr id="11" name="Rectángulo 10"/>
          <p:cNvSpPr/>
          <p:nvPr/>
        </p:nvSpPr>
        <p:spPr>
          <a:xfrm>
            <a:off x="3002400" y="3240622"/>
            <a:ext cx="471773" cy="699280"/>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p>
        </p:txBody>
      </p:sp>
      <p:pic>
        <p:nvPicPr>
          <p:cNvPr id="12" name="Imagen 11">
            <a:extLst>
              <a:ext uri="{FF2B5EF4-FFF2-40B4-BE49-F238E27FC236}">
                <a16:creationId xmlns:a16="http://schemas.microsoft.com/office/drawing/2014/main" xmlns="" id="{56AB7B0C-2734-40D0-9C03-868255FA86C3}"/>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1144193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9701D2F-838C-4E86-9F15-A90E1B31B730}" type="slidenum">
              <a:rPr lang="es-MX" smtClean="0"/>
              <a:t>26</a:t>
            </a:fld>
            <a:endParaRPr lang="es-MX" dirty="0"/>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latin typeface="Calibri" panose="020F0502020204030204"/>
              </a:rPr>
              <a:t>3. ACTITUDES HACIA LA DIVERSIDAD SOCIAL</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Actitud hacia el feminismo, según generación</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t>n = 1272. Total de la muestra</a:t>
            </a: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2"/>
                </a:solidFill>
              </a:rPr>
              <a:t>¿Cuál de estas frases se ajusta mejor a su forma de pensar? [GUI/RU]</a:t>
            </a:r>
          </a:p>
        </p:txBody>
      </p:sp>
      <p:graphicFrame>
        <p:nvGraphicFramePr>
          <p:cNvPr id="10" name="Gráfico 9"/>
          <p:cNvGraphicFramePr>
            <a:graphicFrameLocks/>
          </p:cNvGraphicFramePr>
          <p:nvPr>
            <p:extLst>
              <p:ext uri="{D42A27DB-BD31-4B8C-83A1-F6EECF244321}">
                <p14:modId xmlns:p14="http://schemas.microsoft.com/office/powerpoint/2010/main" val="253919746"/>
              </p:ext>
            </p:extLst>
          </p:nvPr>
        </p:nvGraphicFramePr>
        <p:xfrm>
          <a:off x="755651" y="1131888"/>
          <a:ext cx="7632700" cy="345598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ángulo 7"/>
          <p:cNvSpPr/>
          <p:nvPr/>
        </p:nvSpPr>
        <p:spPr>
          <a:xfrm>
            <a:off x="89552" y="4299942"/>
            <a:ext cx="486415" cy="203317"/>
          </a:xfrm>
          <a:prstGeom prst="rect">
            <a:avLst/>
          </a:prstGeom>
          <a:solidFill>
            <a:srgbClr val="FF0000">
              <a:alpha val="10196"/>
            </a:srgbClr>
          </a:solid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SUB-</a:t>
            </a:r>
            <a:r>
              <a:rPr lang="es-UY" sz="500" dirty="0">
                <a:solidFill>
                  <a:schemeClr val="tx1"/>
                </a:solidFill>
              </a:rPr>
              <a:t>REPRESENTACIÓN</a:t>
            </a:r>
          </a:p>
        </p:txBody>
      </p:sp>
      <p:sp>
        <p:nvSpPr>
          <p:cNvPr id="11" name="Rectángulo 10"/>
          <p:cNvSpPr/>
          <p:nvPr/>
        </p:nvSpPr>
        <p:spPr>
          <a:xfrm>
            <a:off x="89552" y="4517427"/>
            <a:ext cx="486415" cy="203317"/>
          </a:xfrm>
          <a:prstGeom prst="rect">
            <a:avLst/>
          </a:prstGeom>
          <a:solidFill>
            <a:srgbClr val="4472C4">
              <a:alpha val="10196"/>
            </a:srgbClr>
          </a:solid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SOBRE</a:t>
            </a:r>
            <a:r>
              <a:rPr lang="es-UY" sz="900" dirty="0">
                <a:solidFill>
                  <a:schemeClr val="tx1"/>
                </a:solidFill>
              </a:rPr>
              <a:t>- </a:t>
            </a:r>
            <a:r>
              <a:rPr lang="es-UY" sz="500" dirty="0">
                <a:solidFill>
                  <a:schemeClr val="tx1"/>
                </a:solidFill>
              </a:rPr>
              <a:t>REPRESENTACIÓN</a:t>
            </a:r>
            <a:endParaRPr lang="es-UY" sz="500" dirty="0"/>
          </a:p>
        </p:txBody>
      </p:sp>
      <p:sp>
        <p:nvSpPr>
          <p:cNvPr id="12" name="Rectángulo 11"/>
          <p:cNvSpPr/>
          <p:nvPr/>
        </p:nvSpPr>
        <p:spPr>
          <a:xfrm>
            <a:off x="3027659" y="1541508"/>
            <a:ext cx="471773" cy="342174"/>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p>
        </p:txBody>
      </p:sp>
      <p:pic>
        <p:nvPicPr>
          <p:cNvPr id="13" name="Imagen 12">
            <a:extLst>
              <a:ext uri="{FF2B5EF4-FFF2-40B4-BE49-F238E27FC236}">
                <a16:creationId xmlns:a16="http://schemas.microsoft.com/office/drawing/2014/main" xmlns="" id="{3AEB3A03-BE9A-4ACC-BB74-6F2E2DC41CAB}"/>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1957668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ipse 8"/>
          <p:cNvSpPr>
            <a:spLocks noChangeAspect="1"/>
          </p:cNvSpPr>
          <p:nvPr/>
        </p:nvSpPr>
        <p:spPr>
          <a:xfrm>
            <a:off x="-1173558" y="558120"/>
            <a:ext cx="6151629" cy="615162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4" name="Marcador de número de diapositiva 3"/>
          <p:cNvSpPr>
            <a:spLocks noGrp="1"/>
          </p:cNvSpPr>
          <p:nvPr>
            <p:ph type="sldNum" sz="quarter" idx="12"/>
          </p:nvPr>
        </p:nvSpPr>
        <p:spPr/>
        <p:txBody>
          <a:bodyPr/>
          <a:lstStyle/>
          <a:p>
            <a:pPr>
              <a:defRPr/>
            </a:pPr>
            <a:fld id="{29701D2F-838C-4E86-9F15-A90E1B31B730}" type="slidenum">
              <a:rPr lang="es-MX" smtClean="0">
                <a:solidFill>
                  <a:srgbClr val="44546A"/>
                </a:solidFill>
              </a:rPr>
              <a:pPr>
                <a:defRPr/>
              </a:pPr>
              <a:t>27</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3. ACTITUDES HACIA LA DIVERSIDAD SOCIAL</a:t>
            </a:r>
          </a:p>
        </p:txBody>
      </p:sp>
      <p:sp>
        <p:nvSpPr>
          <p:cNvPr id="6" name="Rectángulo redondeado 29"/>
          <p:cNvSpPr/>
          <p:nvPr/>
        </p:nvSpPr>
        <p:spPr>
          <a:xfrm>
            <a:off x="972120" y="573509"/>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UY" sz="1600" b="1" kern="0" dirty="0">
                <a:solidFill>
                  <a:prstClr val="black"/>
                </a:solidFill>
              </a:rPr>
              <a:t>Resumen ejecutivo</a:t>
            </a:r>
            <a:endParaRPr lang="es-MX" sz="1600" b="1" kern="0" dirty="0">
              <a:solidFill>
                <a:prstClr val="black"/>
              </a:solidFill>
            </a:endParaRPr>
          </a:p>
        </p:txBody>
      </p:sp>
      <p:sp>
        <p:nvSpPr>
          <p:cNvPr id="2" name="CuadroTexto 1"/>
          <p:cNvSpPr txBox="1"/>
          <p:nvPr/>
        </p:nvSpPr>
        <p:spPr>
          <a:xfrm>
            <a:off x="636493" y="1150769"/>
            <a:ext cx="3454022" cy="307777"/>
          </a:xfrm>
          <a:prstGeom prst="rect">
            <a:avLst/>
          </a:prstGeom>
          <a:solidFill>
            <a:srgbClr val="FF6E01"/>
          </a:solidFill>
        </p:spPr>
        <p:txBody>
          <a:bodyPr wrap="none" rtlCol="0">
            <a:spAutoFit/>
          </a:bodyPr>
          <a:lstStyle>
            <a:defPPr>
              <a:defRPr lang="es-UY"/>
            </a:defPPr>
            <a:lvl1pPr>
              <a:defRPr sz="1400" b="1">
                <a:solidFill>
                  <a:prstClr val="white"/>
                </a:solidFill>
              </a:defRPr>
            </a:lvl1pPr>
          </a:lstStyle>
          <a:p>
            <a:r>
              <a:rPr lang="es-UY" dirty="0"/>
              <a:t>3.1. ACEPTACIÓN DE LA DIVERSIDAD SOCIAL</a:t>
            </a:r>
          </a:p>
        </p:txBody>
      </p:sp>
      <p:sp>
        <p:nvSpPr>
          <p:cNvPr id="7" name="Rectángulo 6"/>
          <p:cNvSpPr/>
          <p:nvPr/>
        </p:nvSpPr>
        <p:spPr>
          <a:xfrm>
            <a:off x="636493" y="1681863"/>
            <a:ext cx="8075459" cy="2876813"/>
          </a:xfrm>
          <a:prstGeom prst="rect">
            <a:avLst/>
          </a:prstGeom>
          <a:solidFill>
            <a:schemeClr val="bg1"/>
          </a:solidFill>
          <a:ln>
            <a:solidFill>
              <a:srgbClr val="FF6E01"/>
            </a:solidFill>
          </a:ln>
          <a:effectLst>
            <a:outerShdw blurRad="50800" dist="38100" dir="2700000" algn="tl" rotWithShape="0">
              <a:prstClr val="black">
                <a:alpha val="40000"/>
              </a:prstClr>
            </a:outerShdw>
          </a:effectLst>
        </p:spPr>
        <p:txBody>
          <a:bodyPr wrap="square" rtlCol="0">
            <a:spAutoFit/>
          </a:bodyPr>
          <a:lstStyle/>
          <a:p>
            <a:pPr marL="228600" indent="-228600" algn="just">
              <a:lnSpc>
                <a:spcPct val="110000"/>
              </a:lnSpc>
              <a:spcBef>
                <a:spcPts val="200"/>
              </a:spcBef>
              <a:spcAft>
                <a:spcPts val="200"/>
              </a:spcAft>
              <a:buClr>
                <a:srgbClr val="FF6E01"/>
              </a:buClr>
              <a:buFont typeface="+mj-lt"/>
              <a:buAutoNum type="arabicPeriod"/>
            </a:pPr>
            <a:r>
              <a:rPr lang="es-UY" sz="1200" b="1" dirty="0">
                <a:solidFill>
                  <a:srgbClr val="CC5700"/>
                </a:solidFill>
              </a:rPr>
              <a:t>Los entrevistados manifiestan un mayor nivel de aceptación por la diversidad de ascendencias étnicas, en comparación con las distintas orientaciones sexuales y clases sociales </a:t>
            </a:r>
            <a:r>
              <a:rPr lang="es-UY" sz="1200" dirty="0"/>
              <a:t>(la comparación con el movimiento feminista no es posible, dado que la formulación de las opciones de respuesta es completamente distinta). 84% manifiesta una actitud de integración de diversos grupos étnicos, y el nivel de aceptación por parte de la Generación X es ligeramente mayor (89%).</a:t>
            </a:r>
          </a:p>
          <a:p>
            <a:pPr marL="228600" indent="-228600" algn="just">
              <a:lnSpc>
                <a:spcPct val="110000"/>
              </a:lnSpc>
              <a:spcBef>
                <a:spcPts val="200"/>
              </a:spcBef>
              <a:spcAft>
                <a:spcPts val="200"/>
              </a:spcAft>
              <a:buClr>
                <a:srgbClr val="FF6E01"/>
              </a:buClr>
              <a:buFont typeface="+mj-lt"/>
              <a:buAutoNum type="arabicPeriod"/>
            </a:pPr>
            <a:r>
              <a:rPr lang="es-UY" sz="1200" b="1" dirty="0"/>
              <a:t>La segunda dimensión de diversidad más aceptada es el de orientaciones sexuales, con un 78% del total</a:t>
            </a:r>
            <a:r>
              <a:rPr lang="es-UY" sz="1200" dirty="0"/>
              <a:t>. No se presentan diferencias sustantivas entre las distintas generaciones.</a:t>
            </a:r>
          </a:p>
          <a:p>
            <a:pPr marL="228600" indent="-228600" algn="just">
              <a:lnSpc>
                <a:spcPct val="110000"/>
              </a:lnSpc>
              <a:spcBef>
                <a:spcPts val="200"/>
              </a:spcBef>
              <a:spcAft>
                <a:spcPts val="200"/>
              </a:spcAft>
              <a:buClr>
                <a:srgbClr val="FF6E01"/>
              </a:buClr>
              <a:buFont typeface="+mj-lt"/>
              <a:buAutoNum type="arabicPeriod"/>
            </a:pPr>
            <a:r>
              <a:rPr lang="es-UY" sz="1200" b="1" dirty="0"/>
              <a:t>En tercer lugar, un 65% de los entrevistados manifiesta aceptación por la diversidad de clases sociales. En este punto, </a:t>
            </a:r>
            <a:r>
              <a:rPr lang="es-UY" sz="1200" b="1" dirty="0">
                <a:solidFill>
                  <a:srgbClr val="CC5700"/>
                </a:solidFill>
              </a:rPr>
              <a:t>llama la atención la sobre-representación de quienes no manifiestan aceptación entre los </a:t>
            </a:r>
            <a:r>
              <a:rPr lang="es-UY" sz="1200" b="1" dirty="0" err="1">
                <a:solidFill>
                  <a:srgbClr val="CC5700"/>
                </a:solidFill>
              </a:rPr>
              <a:t>Millennials</a:t>
            </a:r>
            <a:r>
              <a:rPr lang="es-UY" sz="1200" dirty="0"/>
              <a:t> (28%, contra 19% de las otras dos generaciones).</a:t>
            </a:r>
          </a:p>
          <a:p>
            <a:pPr marL="228600" indent="-228600" algn="just">
              <a:lnSpc>
                <a:spcPct val="110000"/>
              </a:lnSpc>
              <a:spcBef>
                <a:spcPts val="200"/>
              </a:spcBef>
              <a:spcAft>
                <a:spcPts val="200"/>
              </a:spcAft>
              <a:buClr>
                <a:srgbClr val="FF6E01"/>
              </a:buClr>
              <a:buFont typeface="+mj-lt"/>
              <a:buAutoNum type="arabicPeriod"/>
            </a:pPr>
            <a:r>
              <a:rPr lang="es-UY" sz="1200" dirty="0"/>
              <a:t>Respecto de las desigualdades de género, el 81% del total de entrevistados manifiesta la aceptación de las desigualdades entre varones y mujeres, sin embargo </a:t>
            </a:r>
            <a:r>
              <a:rPr lang="es-UY" sz="1200" b="1" dirty="0"/>
              <a:t>solo 25% manifiesta aceptación de las desigualdades y a la vez le da la razón al movimiento feminista en sus reclamos</a:t>
            </a:r>
            <a:r>
              <a:rPr lang="es-UY" sz="1200" b="1" dirty="0">
                <a:solidFill>
                  <a:srgbClr val="CC5700"/>
                </a:solidFill>
              </a:rPr>
              <a:t>. Este grupo de personas aparece ligeramente sobre-representado entre los </a:t>
            </a:r>
            <a:r>
              <a:rPr lang="es-UY" sz="1200" b="1" dirty="0" err="1">
                <a:solidFill>
                  <a:srgbClr val="CC5700"/>
                </a:solidFill>
              </a:rPr>
              <a:t>Millennials</a:t>
            </a:r>
            <a:r>
              <a:rPr lang="es-UY" sz="1200" b="1" dirty="0">
                <a:solidFill>
                  <a:srgbClr val="CC5700"/>
                </a:solidFill>
              </a:rPr>
              <a:t> (31%)</a:t>
            </a:r>
            <a:r>
              <a:rPr lang="es-UY" sz="1200" dirty="0"/>
              <a:t>.</a:t>
            </a:r>
          </a:p>
        </p:txBody>
      </p:sp>
      <p:pic>
        <p:nvPicPr>
          <p:cNvPr id="8" name="Imagen 7">
            <a:extLst>
              <a:ext uri="{FF2B5EF4-FFF2-40B4-BE49-F238E27FC236}">
                <a16:creationId xmlns:a16="http://schemas.microsoft.com/office/drawing/2014/main" xmlns="" id="{E8FB07E0-4D93-498D-B48A-3187E2791A7D}"/>
              </a:ext>
            </a:extLst>
          </p:cNvPr>
          <p:cNvPicPr>
            <a:picLocks noChangeAspect="1"/>
          </p:cNvPicPr>
          <p:nvPr/>
        </p:nvPicPr>
        <p:blipFill rotWithShape="1">
          <a:blip r:embed="rId3"/>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4277798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p:cNvSpPr>
            <a:spLocks noChangeAspect="1"/>
          </p:cNvSpPr>
          <p:nvPr/>
        </p:nvSpPr>
        <p:spPr>
          <a:xfrm>
            <a:off x="3727230" y="742786"/>
            <a:ext cx="6151629" cy="615162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4" name="Marcador de número de diapositiva 3"/>
          <p:cNvSpPr>
            <a:spLocks noGrp="1"/>
          </p:cNvSpPr>
          <p:nvPr>
            <p:ph type="sldNum" sz="quarter" idx="12"/>
          </p:nvPr>
        </p:nvSpPr>
        <p:spPr/>
        <p:txBody>
          <a:bodyPr/>
          <a:lstStyle/>
          <a:p>
            <a:pPr>
              <a:defRPr/>
            </a:pPr>
            <a:fld id="{29701D2F-838C-4E86-9F15-A90E1B31B730}" type="slidenum">
              <a:rPr lang="es-MX" smtClean="0">
                <a:solidFill>
                  <a:srgbClr val="44546A"/>
                </a:solidFill>
              </a:rPr>
              <a:pPr>
                <a:defRPr/>
              </a:pPr>
              <a:t>28</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3. ACTITUDES HACIA LA DIVERSIDAD SOCIAL</a:t>
            </a:r>
          </a:p>
        </p:txBody>
      </p:sp>
      <p:sp>
        <p:nvSpPr>
          <p:cNvPr id="6" name="Rectángulo redondeado 29"/>
          <p:cNvSpPr/>
          <p:nvPr/>
        </p:nvSpPr>
        <p:spPr>
          <a:xfrm>
            <a:off x="972120" y="573509"/>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UY" sz="1600" b="1" kern="0" dirty="0">
                <a:solidFill>
                  <a:prstClr val="black"/>
                </a:solidFill>
              </a:rPr>
              <a:t>Resumen ejecutivo</a:t>
            </a:r>
            <a:endParaRPr lang="es-MX" sz="1600" b="1" kern="0" dirty="0">
              <a:solidFill>
                <a:prstClr val="black"/>
              </a:solidFill>
            </a:endParaRPr>
          </a:p>
        </p:txBody>
      </p:sp>
      <p:sp>
        <p:nvSpPr>
          <p:cNvPr id="2" name="CuadroTexto 1"/>
          <p:cNvSpPr txBox="1"/>
          <p:nvPr/>
        </p:nvSpPr>
        <p:spPr>
          <a:xfrm>
            <a:off x="972120" y="1220609"/>
            <a:ext cx="3454022" cy="307777"/>
          </a:xfrm>
          <a:prstGeom prst="rect">
            <a:avLst/>
          </a:prstGeom>
          <a:solidFill>
            <a:schemeClr val="accent2"/>
          </a:solidFill>
        </p:spPr>
        <p:txBody>
          <a:bodyPr wrap="none" rtlCol="0">
            <a:spAutoFit/>
          </a:bodyPr>
          <a:lstStyle>
            <a:defPPr>
              <a:defRPr lang="es-UY"/>
            </a:defPPr>
            <a:lvl1pPr>
              <a:defRPr sz="1400" b="1">
                <a:solidFill>
                  <a:prstClr val="white"/>
                </a:solidFill>
              </a:defRPr>
            </a:lvl1pPr>
          </a:lstStyle>
          <a:p>
            <a:r>
              <a:rPr lang="es-UY" dirty="0"/>
              <a:t>3.1. ACEPTACIÓN DE LA DIVERSIDAD SOCIAL</a:t>
            </a:r>
          </a:p>
        </p:txBody>
      </p:sp>
      <p:sp>
        <p:nvSpPr>
          <p:cNvPr id="3" name="CuadroTexto 2"/>
          <p:cNvSpPr txBox="1"/>
          <p:nvPr/>
        </p:nvSpPr>
        <p:spPr>
          <a:xfrm>
            <a:off x="659154" y="1671732"/>
            <a:ext cx="4079953" cy="2738635"/>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rtlCol="0">
            <a:spAutoFit/>
          </a:bodyPr>
          <a:lstStyle>
            <a:defPPr>
              <a:defRPr lang="es-UY"/>
            </a:defPPr>
            <a:lvl1pPr indent="0" algn="just">
              <a:lnSpc>
                <a:spcPct val="110000"/>
              </a:lnSpc>
              <a:spcBef>
                <a:spcPts val="200"/>
              </a:spcBef>
              <a:spcAft>
                <a:spcPts val="200"/>
              </a:spcAft>
              <a:buClr>
                <a:srgbClr val="FF6E01"/>
              </a:buClr>
              <a:buFont typeface="Wingdings" panose="05000000000000000000" pitchFamily="2" charset="2"/>
              <a:buNone/>
              <a:defRPr sz="1200" b="1">
                <a:solidFill>
                  <a:srgbClr val="CC57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171450" indent="-171450">
              <a:buClr>
                <a:schemeClr val="accent2"/>
              </a:buClr>
              <a:buFont typeface="Wingdings" panose="05000000000000000000" pitchFamily="2" charset="2"/>
              <a:buChar char="§"/>
            </a:pPr>
            <a:r>
              <a:rPr lang="es-UY" sz="1400" dirty="0">
                <a:solidFill>
                  <a:schemeClr val="tx1"/>
                </a:solidFill>
              </a:rPr>
              <a:t>Al analizar las dimensiones de discriminación y reconocimiento social, encontramos que no se producen diferencias relevantes en las actitudes de aceptación de grupos o categorías sociales que tradicionalmente han sufrido distintos tipos de discriminación</a:t>
            </a:r>
            <a:r>
              <a:rPr lang="es-UY" sz="1400" b="0" dirty="0">
                <a:solidFill>
                  <a:schemeClr val="tx1"/>
                </a:solidFill>
              </a:rPr>
              <a:t>.</a:t>
            </a:r>
          </a:p>
          <a:p>
            <a:pPr marL="171450" indent="-171450">
              <a:buClr>
                <a:schemeClr val="accent2"/>
              </a:buClr>
              <a:buFont typeface="Wingdings" panose="05000000000000000000" pitchFamily="2" charset="2"/>
              <a:buChar char="§"/>
            </a:pPr>
            <a:r>
              <a:rPr lang="es-UY" sz="1400" dirty="0">
                <a:solidFill>
                  <a:schemeClr val="accent2">
                    <a:lumMod val="75000"/>
                  </a:schemeClr>
                </a:solidFill>
              </a:rPr>
              <a:t>Los </a:t>
            </a:r>
            <a:r>
              <a:rPr lang="es-UY" sz="1400" dirty="0" err="1">
                <a:solidFill>
                  <a:schemeClr val="accent2">
                    <a:lumMod val="75000"/>
                  </a:schemeClr>
                </a:solidFill>
              </a:rPr>
              <a:t>Millennials</a:t>
            </a:r>
            <a:r>
              <a:rPr lang="es-UY" sz="1400" dirty="0">
                <a:solidFill>
                  <a:schemeClr val="accent2">
                    <a:lumMod val="75000"/>
                  </a:schemeClr>
                </a:solidFill>
              </a:rPr>
              <a:t> se distinguen de generaciones anteriores en una mayor aceptación por las demandas del movimiento feminista, pero también con una menor aceptación de personas de distintas clases sociales</a:t>
            </a:r>
            <a:r>
              <a:rPr lang="es-UY" sz="1400" b="0" dirty="0">
                <a:solidFill>
                  <a:schemeClr val="accent2">
                    <a:lumMod val="75000"/>
                  </a:schemeClr>
                </a:solidFill>
              </a:rPr>
              <a:t>.</a:t>
            </a: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5285" y="3418699"/>
            <a:ext cx="2475521" cy="1237761"/>
          </a:xfrm>
          <a:prstGeom prst="rect">
            <a:avLst/>
          </a:prstGeom>
          <a:ln>
            <a:noFill/>
          </a:ln>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xmlns="" id="{DABED597-DAC2-416C-B744-F48CED44EBAB}"/>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2051417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051720" y="2495157"/>
            <a:ext cx="5112568" cy="1031051"/>
          </a:xfrm>
          <a:prstGeom prst="rect">
            <a:avLst/>
          </a:prstGeom>
          <a:solidFill>
            <a:srgbClr val="D1E7F6"/>
          </a:solidFill>
          <a:ln>
            <a:solidFill>
              <a:srgbClr val="2F5597"/>
            </a:solidFill>
          </a:ln>
        </p:spPr>
        <p:txBody>
          <a:bodyPr wrap="square" rtlCol="0">
            <a:spAutoFit/>
          </a:bodyPr>
          <a:lstStyle/>
          <a:p>
            <a:pPr marL="342900" marR="0" lvl="0" indent="-342900" algn="l" defTabSz="913973" rtl="0" eaLnBrk="1" fontAlgn="auto" latinLnBrk="0" hangingPunct="1">
              <a:lnSpc>
                <a:spcPct val="100000"/>
              </a:lnSpc>
              <a:spcBef>
                <a:spcPts val="100"/>
              </a:spcBef>
              <a:spcAft>
                <a:spcPts val="100"/>
              </a:spcAft>
              <a:buClrTx/>
              <a:buSzTx/>
              <a:buFontTx/>
              <a:buAutoNum type="arabicPeriod"/>
              <a:tabLst/>
              <a:defRPr/>
            </a:pPr>
            <a:r>
              <a:rPr kumimoji="0" lang="es-UY" sz="1400" b="1"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Actividades laborales, domésticas y</a:t>
            </a:r>
            <a:r>
              <a:rPr kumimoji="0" lang="es-UY" sz="1400" b="1" i="0" u="none" strike="noStrike" kern="1200" cap="none" spc="0" normalizeH="0" noProof="0" dirty="0">
                <a:ln>
                  <a:noFill/>
                </a:ln>
                <a:solidFill>
                  <a:schemeClr val="tx1">
                    <a:lumMod val="50000"/>
                    <a:lumOff val="50000"/>
                  </a:schemeClr>
                </a:solidFill>
                <a:effectLst/>
                <a:uLnTx/>
                <a:uFillTx/>
                <a:latin typeface="Calibri" panose="020F0502020204030204"/>
                <a:ea typeface="+mn-ea"/>
                <a:cs typeface="+mn-cs"/>
              </a:rPr>
              <a:t> estudiantiles</a:t>
            </a:r>
            <a:endParaRPr kumimoji="0" lang="es-UY" sz="1400" b="1"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endParaRPr>
          </a:p>
          <a:p>
            <a:pPr marL="342900" marR="0" lvl="0" indent="-342900" algn="l" defTabSz="913973" rtl="0" eaLnBrk="1" fontAlgn="auto" latinLnBrk="0" hangingPunct="1">
              <a:lnSpc>
                <a:spcPct val="100000"/>
              </a:lnSpc>
              <a:spcBef>
                <a:spcPts val="100"/>
              </a:spcBef>
              <a:spcAft>
                <a:spcPts val="100"/>
              </a:spcAft>
              <a:buClrTx/>
              <a:buSzTx/>
              <a:buFontTx/>
              <a:buAutoNum type="arabicPeriod"/>
              <a:tabLst/>
              <a:defRPr/>
            </a:pPr>
            <a:r>
              <a:rPr lang="es-UY" sz="1400" b="1" dirty="0">
                <a:solidFill>
                  <a:prstClr val="black">
                    <a:lumMod val="50000"/>
                    <a:lumOff val="50000"/>
                  </a:prstClr>
                </a:solidFill>
                <a:latin typeface="Calibri" panose="020F0502020204030204"/>
              </a:rPr>
              <a:t>Estado de salud y hábitos saludables</a:t>
            </a:r>
            <a:endParaRPr kumimoji="0" lang="es-UY"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342900" marR="0" lvl="0" indent="-342900" algn="l" defTabSz="913973" rtl="0" eaLnBrk="1" fontAlgn="auto" latinLnBrk="0" hangingPunct="1">
              <a:lnSpc>
                <a:spcPct val="100000"/>
              </a:lnSpc>
              <a:spcBef>
                <a:spcPts val="100"/>
              </a:spcBef>
              <a:spcAft>
                <a:spcPts val="100"/>
              </a:spcAft>
              <a:buClrTx/>
              <a:buSzTx/>
              <a:buFontTx/>
              <a:buAutoNum type="arabicPeriod"/>
              <a:tabLst/>
              <a:defRPr/>
            </a:pPr>
            <a:r>
              <a:rPr kumimoji="0" lang="es-UY"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Actitudes hacia la diversidad social</a:t>
            </a:r>
          </a:p>
          <a:p>
            <a:pPr marL="342900" marR="0" lvl="0" indent="-342900" algn="l" defTabSz="913973" rtl="0" eaLnBrk="1" fontAlgn="auto" latinLnBrk="0" hangingPunct="1">
              <a:lnSpc>
                <a:spcPct val="100000"/>
              </a:lnSpc>
              <a:spcBef>
                <a:spcPts val="100"/>
              </a:spcBef>
              <a:spcAft>
                <a:spcPts val="100"/>
              </a:spcAft>
              <a:buClrTx/>
              <a:buSzTx/>
              <a:buFontTx/>
              <a:buAutoNum type="arabicPeriod"/>
              <a:tabLst/>
              <a:defRPr/>
            </a:pPr>
            <a:r>
              <a:rPr lang="es-UY" sz="1400" b="1" dirty="0">
                <a:latin typeface="Calibri" panose="020F0502020204030204"/>
              </a:rPr>
              <a:t>Autoidentificación generacional</a:t>
            </a:r>
          </a:p>
        </p:txBody>
      </p:sp>
      <p:sp>
        <p:nvSpPr>
          <p:cNvPr id="14" name="7 Marcador de número de diapositiva"/>
          <p:cNvSpPr txBox="1">
            <a:spLocks noChangeAspect="1"/>
          </p:cNvSpPr>
          <p:nvPr/>
        </p:nvSpPr>
        <p:spPr>
          <a:xfrm>
            <a:off x="8586976" y="4586476"/>
            <a:ext cx="557024" cy="557024"/>
          </a:xfrm>
          <a:prstGeom prst="ellipse">
            <a:avLst/>
          </a:prstGeom>
          <a:noFill/>
          <a:ln w="38100">
            <a:noFill/>
          </a:ln>
        </p:spPr>
        <p:txBody>
          <a:bodyPr vert="horz" lIns="68580" tIns="34290" rIns="68580" bIns="34290" rtlCol="0" anchor="ctr"/>
          <a:lstStyle>
            <a:defPPr>
              <a:defRPr lang="es-MX"/>
            </a:defPPr>
            <a:lvl1pPr algn="ctr">
              <a:defRPr sz="2400" b="1">
                <a:solidFill>
                  <a:schemeClr val="tx2"/>
                </a:solidFill>
              </a:defRPr>
            </a:lvl1pPr>
          </a:lstStyle>
          <a:p>
            <a:pPr marL="0" marR="0" lvl="0" indent="0" algn="ctr" defTabSz="913973" rtl="0" eaLnBrk="1" fontAlgn="auto" latinLnBrk="0" hangingPunct="1">
              <a:lnSpc>
                <a:spcPct val="100000"/>
              </a:lnSpc>
              <a:spcBef>
                <a:spcPts val="0"/>
              </a:spcBef>
              <a:spcAft>
                <a:spcPts val="0"/>
              </a:spcAft>
              <a:buClrTx/>
              <a:buSzTx/>
              <a:buFontTx/>
              <a:buNone/>
              <a:tabLst/>
              <a:defRPr/>
            </a:pPr>
            <a:fld id="{29701D2F-838C-4E86-9F15-A90E1B31B730}" type="slidenum">
              <a:rPr kumimoji="0" lang="es-MX" sz="1350" b="1" i="0" u="none" strike="noStrike" kern="1200" cap="none" spc="0" normalizeH="0" baseline="0" noProof="0">
                <a:ln>
                  <a:noFill/>
                </a:ln>
                <a:solidFill>
                  <a:srgbClr val="44546A"/>
                </a:solidFill>
                <a:effectLst/>
                <a:uLnTx/>
                <a:uFillTx/>
                <a:latin typeface="Calibri" panose="020F0502020204030204"/>
                <a:ea typeface="+mn-ea"/>
                <a:cs typeface="+mn-cs"/>
              </a:rPr>
              <a:pPr marL="0" marR="0" lvl="0" indent="0" algn="ctr" defTabSz="913973" rtl="0" eaLnBrk="1" fontAlgn="auto" latinLnBrk="0" hangingPunct="1">
                <a:lnSpc>
                  <a:spcPct val="100000"/>
                </a:lnSpc>
                <a:spcBef>
                  <a:spcPts val="0"/>
                </a:spcBef>
                <a:spcAft>
                  <a:spcPts val="0"/>
                </a:spcAft>
                <a:buClrTx/>
                <a:buSzTx/>
                <a:buFontTx/>
                <a:buNone/>
                <a:tabLst/>
                <a:defRPr/>
              </a:pPr>
              <a:t>29</a:t>
            </a:fld>
            <a:endParaRPr kumimoji="0" lang="es-MX" sz="135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9" name="Rectángulo redondeado 8"/>
          <p:cNvSpPr/>
          <p:nvPr/>
        </p:nvSpPr>
        <p:spPr>
          <a:xfrm>
            <a:off x="1350845" y="1304726"/>
            <a:ext cx="6561579" cy="371543"/>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pPr marL="0" marR="0" lvl="0" indent="0" algn="l" defTabSz="913973" rtl="0" eaLnBrk="1" fontAlgn="auto" latinLnBrk="0" hangingPunct="1">
              <a:lnSpc>
                <a:spcPct val="100000"/>
              </a:lnSpc>
              <a:spcBef>
                <a:spcPts val="0"/>
              </a:spcBef>
              <a:spcAft>
                <a:spcPts val="0"/>
              </a:spcAft>
              <a:buClrTx/>
              <a:buSzTx/>
              <a:buFontTx/>
              <a:buNone/>
              <a:tabLst/>
              <a:defRPr/>
            </a:pPr>
            <a:r>
              <a:rPr kumimoji="0" lang="es-MX" sz="21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Objetivos de Investigación</a:t>
            </a:r>
          </a:p>
        </p:txBody>
      </p:sp>
      <p:sp>
        <p:nvSpPr>
          <p:cNvPr id="10" name="Rectángulo redondeado 9"/>
          <p:cNvSpPr/>
          <p:nvPr/>
        </p:nvSpPr>
        <p:spPr>
          <a:xfrm>
            <a:off x="1350845" y="2175826"/>
            <a:ext cx="6561579" cy="355944"/>
          </a:xfrm>
          <a:prstGeom prst="roundRect">
            <a:avLst/>
          </a:prstGeom>
          <a:solidFill>
            <a:schemeClr val="accent5">
              <a:lumMod val="75000"/>
            </a:schemeClr>
          </a:solidFill>
          <a:ln w="12700" cap="flat" cmpd="sng" algn="ctr">
            <a:noFill/>
            <a:prstDash val="solid"/>
            <a:miter lim="800000"/>
          </a:ln>
          <a:effectLst/>
        </p:spPr>
        <p:txBody>
          <a:bodyPr rtlCol="0" anchor="ctr"/>
          <a:lstStyle/>
          <a:p>
            <a:pPr marL="0" marR="0" lvl="0" indent="0" algn="l" defTabSz="913973" rtl="0" eaLnBrk="1" fontAlgn="auto" latinLnBrk="0" hangingPunct="1">
              <a:lnSpc>
                <a:spcPct val="100000"/>
              </a:lnSpc>
              <a:spcBef>
                <a:spcPts val="0"/>
              </a:spcBef>
              <a:spcAft>
                <a:spcPts val="0"/>
              </a:spcAft>
              <a:buClrTx/>
              <a:buSzTx/>
              <a:buFontTx/>
              <a:buNone/>
              <a:tabLst/>
              <a:defRPr/>
            </a:pPr>
            <a:r>
              <a:rPr kumimoji="0" lang="es-MX" sz="2100" b="1" i="0" u="none" strike="noStrike" kern="0" cap="none" spc="0" normalizeH="0" baseline="0" noProof="0" dirty="0">
                <a:ln>
                  <a:noFill/>
                </a:ln>
                <a:solidFill>
                  <a:prstClr val="white"/>
                </a:solidFill>
                <a:effectLst/>
                <a:uLnTx/>
                <a:uFillTx/>
                <a:latin typeface="Calibri" panose="020F0502020204030204"/>
                <a:ea typeface="+mn-ea"/>
                <a:cs typeface="+mn-cs"/>
              </a:rPr>
              <a:t>Resultados de Investigación</a:t>
            </a:r>
          </a:p>
        </p:txBody>
      </p:sp>
      <p:sp>
        <p:nvSpPr>
          <p:cNvPr id="12" name="Rectángulo redondeado 11"/>
          <p:cNvSpPr/>
          <p:nvPr/>
        </p:nvSpPr>
        <p:spPr>
          <a:xfrm>
            <a:off x="1350845" y="1748076"/>
            <a:ext cx="6561579" cy="355944"/>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pPr marL="0" marR="0" lvl="0" indent="0" algn="l" defTabSz="913973" rtl="0" eaLnBrk="1" fontAlgn="auto" latinLnBrk="0" hangingPunct="1">
              <a:lnSpc>
                <a:spcPct val="100000"/>
              </a:lnSpc>
              <a:spcBef>
                <a:spcPts val="0"/>
              </a:spcBef>
              <a:spcAft>
                <a:spcPts val="0"/>
              </a:spcAft>
              <a:buClrTx/>
              <a:buSzTx/>
              <a:buFontTx/>
              <a:buNone/>
              <a:tabLst/>
              <a:defRPr/>
            </a:pPr>
            <a:r>
              <a:rPr kumimoji="0" lang="es-MX" sz="21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Ficha Técnica</a:t>
            </a:r>
          </a:p>
        </p:txBody>
      </p:sp>
      <p:sp>
        <p:nvSpPr>
          <p:cNvPr id="6" name="Rectángulo redondeado 5"/>
          <p:cNvSpPr/>
          <p:nvPr/>
        </p:nvSpPr>
        <p:spPr>
          <a:xfrm>
            <a:off x="1350844" y="4088014"/>
            <a:ext cx="6561579" cy="355944"/>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pPr marL="0" marR="0" lvl="0" indent="0" algn="l" defTabSz="913973" rtl="0" eaLnBrk="1" fontAlgn="auto" latinLnBrk="0" hangingPunct="1">
              <a:lnSpc>
                <a:spcPct val="100000"/>
              </a:lnSpc>
              <a:spcBef>
                <a:spcPts val="0"/>
              </a:spcBef>
              <a:spcAft>
                <a:spcPts val="0"/>
              </a:spcAft>
              <a:buClrTx/>
              <a:buSzTx/>
              <a:buFontTx/>
              <a:buNone/>
              <a:tabLst/>
              <a:defRPr/>
            </a:pPr>
            <a:r>
              <a:rPr kumimoji="0" lang="es-MX" sz="21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Conclusiones</a:t>
            </a:r>
          </a:p>
        </p:txBody>
      </p:sp>
      <p:pic>
        <p:nvPicPr>
          <p:cNvPr id="8" name="Imagen 7">
            <a:extLst>
              <a:ext uri="{FF2B5EF4-FFF2-40B4-BE49-F238E27FC236}">
                <a16:creationId xmlns:a16="http://schemas.microsoft.com/office/drawing/2014/main" xmlns="" id="{15F6413D-838C-43E3-A6EF-DBE58FCE70A3}"/>
              </a:ext>
            </a:extLst>
          </p:cNvPr>
          <p:cNvPicPr>
            <a:picLocks noChangeAspect="1"/>
          </p:cNvPicPr>
          <p:nvPr/>
        </p:nvPicPr>
        <p:blipFill rotWithShape="1">
          <a:blip r:embed="rId2"/>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957443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p:cNvSpPr/>
          <p:nvPr/>
        </p:nvSpPr>
        <p:spPr>
          <a:xfrm>
            <a:off x="1350845" y="2992364"/>
            <a:ext cx="6561579" cy="355944"/>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r>
              <a:rPr lang="es-MX" sz="2100" kern="0" dirty="0">
                <a:solidFill>
                  <a:schemeClr val="tx1">
                    <a:lumMod val="65000"/>
                    <a:lumOff val="35000"/>
                  </a:schemeClr>
                </a:solidFill>
              </a:rPr>
              <a:t>Conclusiones</a:t>
            </a:r>
          </a:p>
        </p:txBody>
      </p:sp>
      <p:sp>
        <p:nvSpPr>
          <p:cNvPr id="30" name="Rectángulo redondeado 29"/>
          <p:cNvSpPr/>
          <p:nvPr/>
        </p:nvSpPr>
        <p:spPr>
          <a:xfrm>
            <a:off x="1350845" y="1693513"/>
            <a:ext cx="6561579" cy="371543"/>
          </a:xfrm>
          <a:prstGeom prst="roundRect">
            <a:avLst/>
          </a:prstGeom>
          <a:solidFill>
            <a:schemeClr val="accent5">
              <a:lumMod val="75000"/>
            </a:schemeClr>
          </a:solidFill>
          <a:ln w="12700" cap="flat" cmpd="sng" algn="ctr">
            <a:noFill/>
            <a:prstDash val="solid"/>
            <a:miter lim="800000"/>
          </a:ln>
          <a:effectLst/>
        </p:spPr>
        <p:txBody>
          <a:bodyPr rtlCol="0" anchor="ctr"/>
          <a:lstStyle/>
          <a:p>
            <a:r>
              <a:rPr lang="es-MX" sz="2100" b="1" kern="0" dirty="0">
                <a:solidFill>
                  <a:schemeClr val="bg1"/>
                </a:solidFill>
              </a:rPr>
              <a:t>Objetivos de Investigación</a:t>
            </a:r>
          </a:p>
        </p:txBody>
      </p:sp>
      <p:sp>
        <p:nvSpPr>
          <p:cNvPr id="31" name="Rectángulo redondeado 30"/>
          <p:cNvSpPr/>
          <p:nvPr/>
        </p:nvSpPr>
        <p:spPr>
          <a:xfrm>
            <a:off x="1350845" y="2564613"/>
            <a:ext cx="6561579" cy="355944"/>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r>
              <a:rPr lang="es-MX" sz="2100" kern="0" dirty="0">
                <a:solidFill>
                  <a:schemeClr val="tx1">
                    <a:lumMod val="65000"/>
                    <a:lumOff val="35000"/>
                  </a:schemeClr>
                </a:solidFill>
              </a:rPr>
              <a:t>Resultados de Investigación</a:t>
            </a:r>
          </a:p>
        </p:txBody>
      </p:sp>
      <p:sp>
        <p:nvSpPr>
          <p:cNvPr id="40" name="Rectángulo redondeado 39"/>
          <p:cNvSpPr/>
          <p:nvPr/>
        </p:nvSpPr>
        <p:spPr>
          <a:xfrm>
            <a:off x="1350845" y="2136863"/>
            <a:ext cx="6561579" cy="355944"/>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r>
              <a:rPr lang="es-MX" sz="2100" kern="0" dirty="0">
                <a:solidFill>
                  <a:schemeClr val="tx1">
                    <a:lumMod val="65000"/>
                    <a:lumOff val="35000"/>
                  </a:schemeClr>
                </a:solidFill>
              </a:rPr>
              <a:t>Ficha Técnica</a:t>
            </a:r>
          </a:p>
        </p:txBody>
      </p:sp>
      <p:sp>
        <p:nvSpPr>
          <p:cNvPr id="14" name="7 Marcador de número de diapositiva"/>
          <p:cNvSpPr txBox="1">
            <a:spLocks noChangeAspect="1"/>
          </p:cNvSpPr>
          <p:nvPr/>
        </p:nvSpPr>
        <p:spPr>
          <a:xfrm>
            <a:off x="8586976" y="4586476"/>
            <a:ext cx="557024" cy="557024"/>
          </a:xfrm>
          <a:prstGeom prst="ellipse">
            <a:avLst/>
          </a:prstGeom>
          <a:noFill/>
          <a:ln w="38100">
            <a:noFill/>
          </a:ln>
        </p:spPr>
        <p:txBody>
          <a:bodyPr vert="horz" lIns="68580" tIns="34290" rIns="68580" bIns="34290" rtlCol="0" anchor="ctr"/>
          <a:lstStyle>
            <a:defPPr>
              <a:defRPr lang="es-MX"/>
            </a:defPPr>
            <a:lvl1pPr algn="ctr">
              <a:defRPr sz="2400" b="1">
                <a:solidFill>
                  <a:schemeClr val="tx2"/>
                </a:solidFill>
              </a:defRPr>
            </a:lvl1pPr>
          </a:lstStyle>
          <a:p>
            <a:fld id="{29701D2F-838C-4E86-9F15-A90E1B31B730}" type="slidenum">
              <a:rPr lang="es-MX" sz="1350"/>
              <a:pPr/>
              <a:t>3</a:t>
            </a:fld>
            <a:endParaRPr lang="es-MX" sz="1350" dirty="0"/>
          </a:p>
        </p:txBody>
      </p:sp>
      <p:pic>
        <p:nvPicPr>
          <p:cNvPr id="7" name="Imagen 6">
            <a:extLst>
              <a:ext uri="{FF2B5EF4-FFF2-40B4-BE49-F238E27FC236}">
                <a16:creationId xmlns:a16="http://schemas.microsoft.com/office/drawing/2014/main" xmlns="" id="{194AE53C-F294-4A6A-8204-D49F8335EA64}"/>
              </a:ext>
            </a:extLst>
          </p:cNvPr>
          <p:cNvPicPr>
            <a:picLocks noChangeAspect="1"/>
          </p:cNvPicPr>
          <p:nvPr/>
        </p:nvPicPr>
        <p:blipFill rotWithShape="1">
          <a:blip r:embed="rId2"/>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27137338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9701D2F-838C-4E86-9F15-A90E1B31B730}" type="slidenum">
              <a:rPr lang="es-MX" smtClean="0">
                <a:solidFill>
                  <a:srgbClr val="44546A"/>
                </a:solidFill>
              </a:rPr>
              <a:pPr/>
              <a:t>30</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4. AUTOIDENTIFICACIÓN GENERACIONAL</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Identificación de la generación como un grupo social homogéneo, según Generación</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solidFill>
                  <a:prstClr val="white"/>
                </a:solidFill>
              </a:rPr>
              <a:t>n = 1272. Total de la muestra</a:t>
            </a: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rgbClr val="44546A"/>
                </a:solidFill>
              </a:rPr>
              <a:t>¿Piensa que por haber nacido y crecido en la misma época, Ud. Se parece a las personas que tienen su misma edad en sus opiniones, gustos y formas de actuar? [GUI/RU]</a:t>
            </a:r>
          </a:p>
        </p:txBody>
      </p:sp>
      <p:graphicFrame>
        <p:nvGraphicFramePr>
          <p:cNvPr id="7" name="Gráfico 6">
            <a:extLst>
              <a:ext uri="{FF2B5EF4-FFF2-40B4-BE49-F238E27FC236}">
                <a16:creationId xmlns:a16="http://schemas.microsoft.com/office/drawing/2014/main" xmlns="" id="{00000000-0008-0000-0000-000003000000}"/>
              </a:ext>
            </a:extLst>
          </p:cNvPr>
          <p:cNvGraphicFramePr>
            <a:graphicFrameLocks/>
          </p:cNvGraphicFramePr>
          <p:nvPr>
            <p:extLst/>
          </p:nvPr>
        </p:nvGraphicFramePr>
        <p:xfrm>
          <a:off x="755650" y="1131888"/>
          <a:ext cx="7632700" cy="3455987"/>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ángulo 7"/>
          <p:cNvSpPr/>
          <p:nvPr/>
        </p:nvSpPr>
        <p:spPr>
          <a:xfrm>
            <a:off x="89552" y="4299942"/>
            <a:ext cx="486415" cy="203317"/>
          </a:xfrm>
          <a:prstGeom prst="rect">
            <a:avLst/>
          </a:prstGeom>
          <a:solidFill>
            <a:srgbClr val="FF0000">
              <a:alpha val="10196"/>
            </a:srgbClr>
          </a:solid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prstClr val="black"/>
                </a:solidFill>
              </a:rPr>
              <a:t>SUB-</a:t>
            </a:r>
            <a:r>
              <a:rPr lang="es-UY" sz="500" dirty="0">
                <a:solidFill>
                  <a:prstClr val="black"/>
                </a:solidFill>
              </a:rPr>
              <a:t>REPRESENTACIÓN</a:t>
            </a:r>
          </a:p>
        </p:txBody>
      </p:sp>
      <p:sp>
        <p:nvSpPr>
          <p:cNvPr id="10" name="Rectángulo 9"/>
          <p:cNvSpPr/>
          <p:nvPr/>
        </p:nvSpPr>
        <p:spPr>
          <a:xfrm>
            <a:off x="89552" y="4517427"/>
            <a:ext cx="486415" cy="203317"/>
          </a:xfrm>
          <a:prstGeom prst="rect">
            <a:avLst/>
          </a:prstGeom>
          <a:solidFill>
            <a:srgbClr val="4472C4">
              <a:alpha val="10196"/>
            </a:srgbClr>
          </a:solid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prstClr val="black"/>
                </a:solidFill>
              </a:rPr>
              <a:t>SOBRE</a:t>
            </a:r>
            <a:r>
              <a:rPr lang="es-UY" sz="900" dirty="0">
                <a:solidFill>
                  <a:prstClr val="black"/>
                </a:solidFill>
              </a:rPr>
              <a:t>- </a:t>
            </a:r>
            <a:r>
              <a:rPr lang="es-UY" sz="500" dirty="0">
                <a:solidFill>
                  <a:prstClr val="black"/>
                </a:solidFill>
              </a:rPr>
              <a:t>REPRESENTACIÓN</a:t>
            </a:r>
            <a:endParaRPr lang="es-UY" sz="500" dirty="0">
              <a:solidFill>
                <a:prstClr val="white"/>
              </a:solidFill>
            </a:endParaRPr>
          </a:p>
        </p:txBody>
      </p:sp>
      <p:pic>
        <p:nvPicPr>
          <p:cNvPr id="11" name="Imagen 10">
            <a:extLst>
              <a:ext uri="{FF2B5EF4-FFF2-40B4-BE49-F238E27FC236}">
                <a16:creationId xmlns:a16="http://schemas.microsoft.com/office/drawing/2014/main" xmlns="" id="{034C4F56-D4A0-408A-9086-B5790B97FF18}"/>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3179757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lipse 17"/>
          <p:cNvSpPr>
            <a:spLocks noChangeAspect="1"/>
          </p:cNvSpPr>
          <p:nvPr/>
        </p:nvSpPr>
        <p:spPr>
          <a:xfrm>
            <a:off x="4746249" y="1537242"/>
            <a:ext cx="527076" cy="527076"/>
          </a:xfrm>
          <a:prstGeom prst="ellipse">
            <a:avLst/>
          </a:prstGeom>
          <a:noFill/>
          <a:ln>
            <a:solidFill>
              <a:srgbClr val="BF06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s-UY" sz="1100" b="1">
              <a:solidFill>
                <a:schemeClr val="tx2"/>
              </a:solidFill>
            </a:endParaRPr>
          </a:p>
        </p:txBody>
      </p:sp>
      <p:sp>
        <p:nvSpPr>
          <p:cNvPr id="4" name="Marcador de número de diapositiva 3"/>
          <p:cNvSpPr>
            <a:spLocks noGrp="1"/>
          </p:cNvSpPr>
          <p:nvPr>
            <p:ph type="sldNum" sz="quarter" idx="12"/>
          </p:nvPr>
        </p:nvSpPr>
        <p:spPr/>
        <p:txBody>
          <a:bodyPr/>
          <a:lstStyle/>
          <a:p>
            <a:fld id="{29701D2F-838C-4E86-9F15-A90E1B31B730}" type="slidenum">
              <a:rPr lang="es-MX" smtClean="0"/>
              <a:t>31</a:t>
            </a:fld>
            <a:endParaRPr lang="es-MX" dirty="0"/>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4. AUTOIDENTIFICACIÓN GENERACIONAL</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Homogeneidad social atribuida a la edad, comparada con otras categorías sociales</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t>n = 1272. Total de la muestra</a:t>
            </a: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2"/>
                </a:solidFill>
              </a:rPr>
              <a:t>¿Cuál de estas frases diría que es la más acertada? [GUI/RU]</a:t>
            </a:r>
          </a:p>
        </p:txBody>
      </p:sp>
      <p:sp>
        <p:nvSpPr>
          <p:cNvPr id="3" name="Rectángulo 2"/>
          <p:cNvSpPr/>
          <p:nvPr/>
        </p:nvSpPr>
        <p:spPr>
          <a:xfrm>
            <a:off x="144028" y="2550159"/>
            <a:ext cx="1656184" cy="861774"/>
          </a:xfrm>
          <a:prstGeom prst="rect">
            <a:avLst/>
          </a:prstGeom>
          <a:solidFill>
            <a:schemeClr val="bg1"/>
          </a:solid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s-UY" sz="1000" dirty="0">
                <a:solidFill>
                  <a:schemeClr val="tx1"/>
                </a:solidFill>
              </a:rPr>
              <a:t>32% de los entrevistados considera que las personas que tienen edades similares, se parecen más entre sí que las que son del mismo sexo.</a:t>
            </a:r>
          </a:p>
        </p:txBody>
      </p:sp>
      <p:sp>
        <p:nvSpPr>
          <p:cNvPr id="12" name="Elipse 11"/>
          <p:cNvSpPr>
            <a:spLocks noChangeAspect="1"/>
          </p:cNvSpPr>
          <p:nvPr/>
        </p:nvSpPr>
        <p:spPr>
          <a:xfrm>
            <a:off x="1756050" y="1537242"/>
            <a:ext cx="527076" cy="527076"/>
          </a:xfrm>
          <a:prstGeom prst="ellipse">
            <a:avLst/>
          </a:prstGeom>
          <a:no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s-UY" sz="1100" b="1">
              <a:solidFill>
                <a:schemeClr val="tx2"/>
              </a:solidFill>
            </a:endParaRPr>
          </a:p>
        </p:txBody>
      </p:sp>
      <p:cxnSp>
        <p:nvCxnSpPr>
          <p:cNvPr id="14" name="Conector recto 13"/>
          <p:cNvCxnSpPr>
            <a:stCxn id="3" idx="0"/>
            <a:endCxn id="12" idx="3"/>
          </p:cNvCxnSpPr>
          <p:nvPr/>
        </p:nvCxnSpPr>
        <p:spPr>
          <a:xfrm flipV="1">
            <a:off x="972120" y="1987130"/>
            <a:ext cx="861118" cy="563029"/>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9" name="Conector recto 18"/>
          <p:cNvCxnSpPr>
            <a:stCxn id="17" idx="1"/>
            <a:endCxn id="18" idx="6"/>
          </p:cNvCxnSpPr>
          <p:nvPr/>
        </p:nvCxnSpPr>
        <p:spPr>
          <a:xfrm flipH="1">
            <a:off x="5273325" y="1800780"/>
            <a:ext cx="1026868" cy="0"/>
          </a:xfrm>
          <a:prstGeom prst="line">
            <a:avLst/>
          </a:prstGeom>
          <a:ln w="12700">
            <a:solidFill>
              <a:srgbClr val="BF0633"/>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1" name="Gráfico 10"/>
          <p:cNvGraphicFramePr>
            <a:graphicFrameLocks/>
          </p:cNvGraphicFramePr>
          <p:nvPr>
            <p:extLst>
              <p:ext uri="{D42A27DB-BD31-4B8C-83A1-F6EECF244321}">
                <p14:modId xmlns:p14="http://schemas.microsoft.com/office/powerpoint/2010/main" val="3865871410"/>
              </p:ext>
            </p:extLst>
          </p:nvPr>
        </p:nvGraphicFramePr>
        <p:xfrm>
          <a:off x="1524000" y="1347614"/>
          <a:ext cx="6096000" cy="3455986"/>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ángulo 16"/>
          <p:cNvSpPr/>
          <p:nvPr/>
        </p:nvSpPr>
        <p:spPr>
          <a:xfrm>
            <a:off x="6300193" y="1446837"/>
            <a:ext cx="2088157" cy="707886"/>
          </a:xfrm>
          <a:prstGeom prst="rect">
            <a:avLst/>
          </a:prstGeom>
          <a:solidFill>
            <a:schemeClr val="bg1"/>
          </a:solidFill>
          <a:ln>
            <a:solidFill>
              <a:srgbClr val="BF06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s-UY" sz="1000" dirty="0">
                <a:solidFill>
                  <a:schemeClr val="tx1"/>
                </a:solidFill>
              </a:rPr>
              <a:t>12% de los entrevistados considera que las del mismo sexo, se parecen más entre sí que las que tienen edades similares.</a:t>
            </a:r>
          </a:p>
        </p:txBody>
      </p:sp>
      <p:pic>
        <p:nvPicPr>
          <p:cNvPr id="15" name="Imagen 14">
            <a:extLst>
              <a:ext uri="{FF2B5EF4-FFF2-40B4-BE49-F238E27FC236}">
                <a16:creationId xmlns:a16="http://schemas.microsoft.com/office/drawing/2014/main" xmlns="" id="{D709DAC1-F296-4556-97B1-1090FEB3FF01}"/>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467709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9701D2F-838C-4E86-9F15-A90E1B31B730}" type="slidenum">
              <a:rPr lang="es-MX" smtClean="0"/>
              <a:t>32</a:t>
            </a:fld>
            <a:endParaRPr lang="es-MX" dirty="0"/>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4. AUTOIDENTIFICACIÓN GENERACIONAL</a:t>
            </a:r>
          </a:p>
        </p:txBody>
      </p:sp>
      <p:sp>
        <p:nvSpPr>
          <p:cNvPr id="6" name="Rectángulo redondeado 29"/>
          <p:cNvSpPr/>
          <p:nvPr/>
        </p:nvSpPr>
        <p:spPr>
          <a:xfrm>
            <a:off x="972120" y="526786"/>
            <a:ext cx="8583360" cy="307777"/>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400" b="1" kern="0" dirty="0">
                <a:solidFill>
                  <a:prstClr val="black"/>
                </a:solidFill>
              </a:rPr>
              <a:t>Homogeneidad social atribuida a la edad, comparada con otras categorías sociales, según Generación</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t>n = 1272. Total de la muestra</a:t>
            </a: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2"/>
                </a:solidFill>
              </a:rPr>
              <a:t>¿Cuál de estas frases diría que es la más acertada? [GUI/RU]</a:t>
            </a:r>
          </a:p>
        </p:txBody>
      </p:sp>
      <p:graphicFrame>
        <p:nvGraphicFramePr>
          <p:cNvPr id="7" name="Gráfico 6"/>
          <p:cNvGraphicFramePr>
            <a:graphicFrameLocks/>
          </p:cNvGraphicFramePr>
          <p:nvPr>
            <p:extLst>
              <p:ext uri="{D42A27DB-BD31-4B8C-83A1-F6EECF244321}">
                <p14:modId xmlns:p14="http://schemas.microsoft.com/office/powerpoint/2010/main" val="4016122008"/>
              </p:ext>
            </p:extLst>
          </p:nvPr>
        </p:nvGraphicFramePr>
        <p:xfrm>
          <a:off x="35496" y="1131888"/>
          <a:ext cx="2913712" cy="34559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p:cNvGraphicFramePr>
            <a:graphicFrameLocks/>
          </p:cNvGraphicFramePr>
          <p:nvPr>
            <p:extLst>
              <p:ext uri="{D42A27DB-BD31-4B8C-83A1-F6EECF244321}">
                <p14:modId xmlns:p14="http://schemas.microsoft.com/office/powerpoint/2010/main" val="2052295152"/>
              </p:ext>
            </p:extLst>
          </p:nvPr>
        </p:nvGraphicFramePr>
        <p:xfrm>
          <a:off x="3067041" y="1131889"/>
          <a:ext cx="2913712" cy="34559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áfico 9"/>
          <p:cNvGraphicFramePr>
            <a:graphicFrameLocks/>
          </p:cNvGraphicFramePr>
          <p:nvPr>
            <p:extLst>
              <p:ext uri="{D42A27DB-BD31-4B8C-83A1-F6EECF244321}">
                <p14:modId xmlns:p14="http://schemas.microsoft.com/office/powerpoint/2010/main" val="3889158830"/>
              </p:ext>
            </p:extLst>
          </p:nvPr>
        </p:nvGraphicFramePr>
        <p:xfrm>
          <a:off x="6014264" y="1131888"/>
          <a:ext cx="2913712" cy="3455986"/>
        </p:xfrm>
        <a:graphic>
          <a:graphicData uri="http://schemas.openxmlformats.org/drawingml/2006/chart">
            <c:chart xmlns:c="http://schemas.openxmlformats.org/drawingml/2006/chart" xmlns:r="http://schemas.openxmlformats.org/officeDocument/2006/relationships" r:id="rId5"/>
          </a:graphicData>
        </a:graphic>
      </p:graphicFrame>
      <p:pic>
        <p:nvPicPr>
          <p:cNvPr id="11" name="Imagen 10">
            <a:extLst>
              <a:ext uri="{FF2B5EF4-FFF2-40B4-BE49-F238E27FC236}">
                <a16:creationId xmlns:a16="http://schemas.microsoft.com/office/drawing/2014/main" xmlns="" id="{112C3E3B-9EDF-44DE-A36A-A6528CE4D0DF}"/>
              </a:ext>
            </a:extLst>
          </p:cNvPr>
          <p:cNvPicPr>
            <a:picLocks noChangeAspect="1"/>
          </p:cNvPicPr>
          <p:nvPr/>
        </p:nvPicPr>
        <p:blipFill rotWithShape="1">
          <a:blip r:embed="rId6"/>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2124048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9701D2F-838C-4E86-9F15-A90E1B31B730}" type="slidenum">
              <a:rPr lang="es-MX" smtClean="0"/>
              <a:t>33</a:t>
            </a:fld>
            <a:endParaRPr lang="es-MX" dirty="0"/>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4. AUTOIDENTIFICACIÓN GENERACIONAL</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Extensión percibida de la generación, según Generación</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t>n = 1272. Total de la muestra</a:t>
            </a: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2"/>
                </a:solidFill>
              </a:rPr>
              <a:t>¿Considera que las personas que nacieron entre (5-10) años antes y (5-10) años después que Ud. Pertenecen a su misma generación? [GUI/RU]</a:t>
            </a:r>
          </a:p>
        </p:txBody>
      </p:sp>
      <p:graphicFrame>
        <p:nvGraphicFramePr>
          <p:cNvPr id="8" name="Gráfico 7"/>
          <p:cNvGraphicFramePr>
            <a:graphicFrameLocks/>
          </p:cNvGraphicFramePr>
          <p:nvPr>
            <p:extLst>
              <p:ext uri="{D42A27DB-BD31-4B8C-83A1-F6EECF244321}">
                <p14:modId xmlns:p14="http://schemas.microsoft.com/office/powerpoint/2010/main" val="2249895384"/>
              </p:ext>
            </p:extLst>
          </p:nvPr>
        </p:nvGraphicFramePr>
        <p:xfrm>
          <a:off x="1476375" y="1589101"/>
          <a:ext cx="6191250" cy="2998773"/>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ángulo 9"/>
          <p:cNvSpPr/>
          <p:nvPr/>
        </p:nvSpPr>
        <p:spPr>
          <a:xfrm>
            <a:off x="89552" y="4299942"/>
            <a:ext cx="486415" cy="203317"/>
          </a:xfrm>
          <a:prstGeom prst="rect">
            <a:avLst/>
          </a:prstGeom>
          <a:solidFill>
            <a:srgbClr val="FF0000">
              <a:alpha val="10196"/>
            </a:srgbClr>
          </a:solid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SUB-</a:t>
            </a:r>
            <a:r>
              <a:rPr lang="es-UY" sz="500" dirty="0">
                <a:solidFill>
                  <a:schemeClr val="tx1"/>
                </a:solidFill>
              </a:rPr>
              <a:t>REPRESENTACIÓN</a:t>
            </a:r>
          </a:p>
        </p:txBody>
      </p:sp>
      <p:sp>
        <p:nvSpPr>
          <p:cNvPr id="11" name="Rectángulo 10"/>
          <p:cNvSpPr/>
          <p:nvPr/>
        </p:nvSpPr>
        <p:spPr>
          <a:xfrm>
            <a:off x="89552" y="4517427"/>
            <a:ext cx="486415" cy="203317"/>
          </a:xfrm>
          <a:prstGeom prst="rect">
            <a:avLst/>
          </a:prstGeom>
          <a:solidFill>
            <a:srgbClr val="4472C4">
              <a:alpha val="10196"/>
            </a:srgbClr>
          </a:solid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SOBRE</a:t>
            </a:r>
            <a:r>
              <a:rPr lang="es-UY" sz="900" dirty="0">
                <a:solidFill>
                  <a:schemeClr val="tx1"/>
                </a:solidFill>
              </a:rPr>
              <a:t>- </a:t>
            </a:r>
            <a:r>
              <a:rPr lang="es-UY" sz="500" dirty="0">
                <a:solidFill>
                  <a:schemeClr val="tx1"/>
                </a:solidFill>
              </a:rPr>
              <a:t>REPRESENTACIÓN</a:t>
            </a:r>
            <a:endParaRPr lang="es-UY" sz="500" dirty="0"/>
          </a:p>
        </p:txBody>
      </p:sp>
      <p:sp>
        <p:nvSpPr>
          <p:cNvPr id="17" name="Rectángulo 16"/>
          <p:cNvSpPr/>
          <p:nvPr/>
        </p:nvSpPr>
        <p:spPr>
          <a:xfrm>
            <a:off x="3707904" y="2464437"/>
            <a:ext cx="455432" cy="255202"/>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8" name="Rectángulo 17"/>
          <p:cNvSpPr/>
          <p:nvPr/>
        </p:nvSpPr>
        <p:spPr>
          <a:xfrm>
            <a:off x="5668426" y="1619478"/>
            <a:ext cx="455432" cy="255202"/>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9" name="Rectángulo 18"/>
          <p:cNvSpPr/>
          <p:nvPr/>
        </p:nvSpPr>
        <p:spPr>
          <a:xfrm>
            <a:off x="3995283" y="3691845"/>
            <a:ext cx="455432" cy="255202"/>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0" name="Rectángulo 19"/>
          <p:cNvSpPr/>
          <p:nvPr/>
        </p:nvSpPr>
        <p:spPr>
          <a:xfrm>
            <a:off x="5968615" y="3155726"/>
            <a:ext cx="455432" cy="255202"/>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14" name="Imagen 13">
            <a:extLst>
              <a:ext uri="{FF2B5EF4-FFF2-40B4-BE49-F238E27FC236}">
                <a16:creationId xmlns:a16="http://schemas.microsoft.com/office/drawing/2014/main" xmlns="" id="{10AA47CC-885C-4ABA-A325-000004C4EA7B}"/>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
        <p:nvSpPr>
          <p:cNvPr id="15" name="Rectángulo 14">
            <a:extLst>
              <a:ext uri="{FF2B5EF4-FFF2-40B4-BE49-F238E27FC236}">
                <a16:creationId xmlns:a16="http://schemas.microsoft.com/office/drawing/2014/main" xmlns="" id="{18E8DC96-F215-4733-B9EB-C65AA5CBDFEE}"/>
              </a:ext>
            </a:extLst>
          </p:cNvPr>
          <p:cNvSpPr/>
          <p:nvPr/>
        </p:nvSpPr>
        <p:spPr>
          <a:xfrm>
            <a:off x="332759" y="942770"/>
            <a:ext cx="2088157" cy="646331"/>
          </a:xfrm>
          <a:prstGeom prst="rect">
            <a:avLst/>
          </a:prstGeom>
          <a:solidFill>
            <a:schemeClr val="bg1"/>
          </a:solidFill>
          <a:ln>
            <a:solidFill>
              <a:srgbClr val="BF06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s-UY" dirty="0">
                <a:solidFill>
                  <a:schemeClr val="tx1"/>
                </a:solidFill>
              </a:rPr>
              <a:t>Las generaciones son autorreferentes</a:t>
            </a:r>
          </a:p>
        </p:txBody>
      </p:sp>
    </p:spTree>
    <p:extLst>
      <p:ext uri="{BB962C8B-B14F-4D97-AF65-F5344CB8AC3E}">
        <p14:creationId xmlns:p14="http://schemas.microsoft.com/office/powerpoint/2010/main" val="4078881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áfico 9"/>
          <p:cNvGraphicFramePr>
            <a:graphicFrameLocks/>
          </p:cNvGraphicFramePr>
          <p:nvPr>
            <p:extLst>
              <p:ext uri="{D42A27DB-BD31-4B8C-83A1-F6EECF244321}">
                <p14:modId xmlns:p14="http://schemas.microsoft.com/office/powerpoint/2010/main" val="2635396079"/>
              </p:ext>
            </p:extLst>
          </p:nvPr>
        </p:nvGraphicFramePr>
        <p:xfrm>
          <a:off x="1476375" y="1491630"/>
          <a:ext cx="6191250" cy="3096244"/>
        </p:xfrm>
        <a:graphic>
          <a:graphicData uri="http://schemas.openxmlformats.org/drawingml/2006/chart">
            <c:chart xmlns:c="http://schemas.openxmlformats.org/drawingml/2006/chart" xmlns:r="http://schemas.openxmlformats.org/officeDocument/2006/relationships" r:id="rId3"/>
          </a:graphicData>
        </a:graphic>
      </p:graphicFrame>
      <p:sp>
        <p:nvSpPr>
          <p:cNvPr id="4" name="Marcador de número de diapositiva 3"/>
          <p:cNvSpPr>
            <a:spLocks noGrp="1"/>
          </p:cNvSpPr>
          <p:nvPr>
            <p:ph type="sldNum" sz="quarter" idx="12"/>
          </p:nvPr>
        </p:nvSpPr>
        <p:spPr/>
        <p:txBody>
          <a:bodyPr/>
          <a:lstStyle/>
          <a:p>
            <a:fld id="{29701D2F-838C-4E86-9F15-A90E1B31B730}" type="slidenum">
              <a:rPr lang="es-MX" smtClean="0"/>
              <a:t>34</a:t>
            </a:fld>
            <a:endParaRPr lang="es-MX" dirty="0"/>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latin typeface="Calibri" panose="020F0502020204030204"/>
              </a:rPr>
              <a:t>4. AUTOIDENTIFICACIÓN GENERACIONAL</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Conocimiento espontáneo y guiado del nombre asignado a su generación, según Generación</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t>n = 1272. Total de la muestra</a:t>
            </a: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2"/>
                </a:solidFill>
              </a:rPr>
              <a:t>¿Cuál diría que es el nombre con el que habitualmente se conoce a su generación? [ESP/RU]</a:t>
            </a:r>
          </a:p>
          <a:p>
            <a:pPr algn="ctr"/>
            <a:r>
              <a:rPr lang="es-ES" sz="1000" dirty="0">
                <a:solidFill>
                  <a:schemeClr val="tx2"/>
                </a:solidFill>
              </a:rPr>
              <a:t>¿Considera que pertenece a alguna de las siguientes generaciones? [GUI/RU]</a:t>
            </a:r>
          </a:p>
        </p:txBody>
      </p:sp>
      <p:sp>
        <p:nvSpPr>
          <p:cNvPr id="3" name="CuadroTexto 2"/>
          <p:cNvSpPr txBox="1"/>
          <p:nvPr/>
        </p:nvSpPr>
        <p:spPr>
          <a:xfrm>
            <a:off x="6854990" y="2788027"/>
            <a:ext cx="1689886" cy="482183"/>
          </a:xfrm>
          <a:prstGeom prst="rect">
            <a:avLst/>
          </a:prstGeom>
          <a:solidFill>
            <a:schemeClr val="bg1"/>
          </a:solidFill>
        </p:spPr>
        <p:txBody>
          <a:bodyPr wrap="none" rtlCol="0">
            <a:spAutoFit/>
          </a:bodyPr>
          <a:lstStyle/>
          <a:p>
            <a:pPr>
              <a:spcBef>
                <a:spcPts val="200"/>
              </a:spcBef>
              <a:spcAft>
                <a:spcPts val="200"/>
              </a:spcAft>
            </a:pPr>
            <a:r>
              <a:rPr lang="es-UY" sz="1100" dirty="0"/>
              <a:t>Conocimiento Guiado</a:t>
            </a:r>
          </a:p>
          <a:p>
            <a:pPr>
              <a:spcBef>
                <a:spcPts val="200"/>
              </a:spcBef>
              <a:spcAft>
                <a:spcPts val="200"/>
              </a:spcAft>
            </a:pPr>
            <a:r>
              <a:rPr lang="es-UY" sz="1100" dirty="0"/>
              <a:t>Conocimiento Espontáneo</a:t>
            </a:r>
          </a:p>
        </p:txBody>
      </p:sp>
      <p:sp>
        <p:nvSpPr>
          <p:cNvPr id="16" name="Rectángulo 15"/>
          <p:cNvSpPr/>
          <p:nvPr/>
        </p:nvSpPr>
        <p:spPr>
          <a:xfrm>
            <a:off x="1835696" y="2390645"/>
            <a:ext cx="562150" cy="400402"/>
          </a:xfrm>
          <a:prstGeom prst="rect">
            <a:avLst/>
          </a:prstGeom>
          <a:noFill/>
          <a:ln w="19050">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900" b="1" dirty="0">
                <a:solidFill>
                  <a:srgbClr val="165751"/>
                </a:solidFill>
              </a:rPr>
              <a:t>TOTAL:</a:t>
            </a:r>
          </a:p>
          <a:p>
            <a:pPr algn="ctr"/>
            <a:r>
              <a:rPr lang="es-UY" sz="1400" b="1" dirty="0">
                <a:solidFill>
                  <a:srgbClr val="165751"/>
                </a:solidFill>
              </a:rPr>
              <a:t>15%</a:t>
            </a:r>
          </a:p>
        </p:txBody>
      </p:sp>
      <p:sp>
        <p:nvSpPr>
          <p:cNvPr id="17" name="Rectángulo 16"/>
          <p:cNvSpPr/>
          <p:nvPr/>
        </p:nvSpPr>
        <p:spPr>
          <a:xfrm>
            <a:off x="3798962" y="1293210"/>
            <a:ext cx="562150" cy="400402"/>
          </a:xfrm>
          <a:prstGeom prst="rect">
            <a:avLst/>
          </a:prstGeom>
          <a:noFill/>
          <a:ln w="19050">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900" b="1" dirty="0">
                <a:solidFill>
                  <a:srgbClr val="165751"/>
                </a:solidFill>
              </a:rPr>
              <a:t>TOTAL:</a:t>
            </a:r>
          </a:p>
          <a:p>
            <a:pPr algn="ctr"/>
            <a:r>
              <a:rPr lang="es-UY" sz="1400" b="1" dirty="0">
                <a:solidFill>
                  <a:srgbClr val="165751"/>
                </a:solidFill>
              </a:rPr>
              <a:t>29%</a:t>
            </a:r>
          </a:p>
        </p:txBody>
      </p:sp>
      <p:sp>
        <p:nvSpPr>
          <p:cNvPr id="18" name="Rectángulo 17"/>
          <p:cNvSpPr/>
          <p:nvPr/>
        </p:nvSpPr>
        <p:spPr>
          <a:xfrm>
            <a:off x="4801981" y="2146411"/>
            <a:ext cx="562150" cy="400402"/>
          </a:xfrm>
          <a:prstGeom prst="rect">
            <a:avLst/>
          </a:prstGeom>
          <a:noFill/>
          <a:ln w="19050">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900" b="1" dirty="0">
                <a:solidFill>
                  <a:srgbClr val="165751"/>
                </a:solidFill>
              </a:rPr>
              <a:t>TOTAL:</a:t>
            </a:r>
          </a:p>
          <a:p>
            <a:pPr algn="ctr"/>
            <a:r>
              <a:rPr lang="es-UY" sz="1400" b="1" dirty="0">
                <a:solidFill>
                  <a:srgbClr val="165751"/>
                </a:solidFill>
              </a:rPr>
              <a:t>18%</a:t>
            </a:r>
          </a:p>
        </p:txBody>
      </p:sp>
      <p:sp>
        <p:nvSpPr>
          <p:cNvPr id="19" name="Rectángulo 18"/>
          <p:cNvSpPr/>
          <p:nvPr/>
        </p:nvSpPr>
        <p:spPr>
          <a:xfrm>
            <a:off x="5769657" y="3529975"/>
            <a:ext cx="562150" cy="400402"/>
          </a:xfrm>
          <a:prstGeom prst="rect">
            <a:avLst/>
          </a:prstGeom>
          <a:noFill/>
          <a:ln w="19050">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900" b="1" dirty="0">
                <a:solidFill>
                  <a:srgbClr val="165751"/>
                </a:solidFill>
              </a:rPr>
              <a:t>TOTAL:</a:t>
            </a:r>
          </a:p>
          <a:p>
            <a:pPr algn="ctr"/>
            <a:r>
              <a:rPr lang="es-UY" sz="1400" b="1" dirty="0">
                <a:solidFill>
                  <a:srgbClr val="165751"/>
                </a:solidFill>
              </a:rPr>
              <a:t>3%</a:t>
            </a:r>
          </a:p>
        </p:txBody>
      </p:sp>
      <p:sp>
        <p:nvSpPr>
          <p:cNvPr id="14" name="Rectángulo 13"/>
          <p:cNvSpPr/>
          <p:nvPr/>
        </p:nvSpPr>
        <p:spPr>
          <a:xfrm>
            <a:off x="89552" y="4299942"/>
            <a:ext cx="486415" cy="203317"/>
          </a:xfrm>
          <a:prstGeom prst="rect">
            <a:avLst/>
          </a:prstGeom>
          <a:solidFill>
            <a:srgbClr val="FF0000">
              <a:alpha val="10196"/>
            </a:srgbClr>
          </a:solid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SUB-</a:t>
            </a:r>
            <a:r>
              <a:rPr lang="es-UY" sz="500" dirty="0">
                <a:solidFill>
                  <a:schemeClr val="tx1"/>
                </a:solidFill>
              </a:rPr>
              <a:t>REPRESENTACIÓN</a:t>
            </a:r>
          </a:p>
        </p:txBody>
      </p:sp>
      <p:sp>
        <p:nvSpPr>
          <p:cNvPr id="15" name="Rectángulo 14"/>
          <p:cNvSpPr/>
          <p:nvPr/>
        </p:nvSpPr>
        <p:spPr>
          <a:xfrm>
            <a:off x="89552" y="4517427"/>
            <a:ext cx="486415" cy="203317"/>
          </a:xfrm>
          <a:prstGeom prst="rect">
            <a:avLst/>
          </a:prstGeom>
          <a:solidFill>
            <a:srgbClr val="4472C4">
              <a:alpha val="10196"/>
            </a:srgbClr>
          </a:solid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schemeClr val="tx1"/>
                </a:solidFill>
              </a:rPr>
              <a:t>SOBRE</a:t>
            </a:r>
            <a:r>
              <a:rPr lang="es-UY" sz="900" dirty="0">
                <a:solidFill>
                  <a:schemeClr val="tx1"/>
                </a:solidFill>
              </a:rPr>
              <a:t>- </a:t>
            </a:r>
            <a:r>
              <a:rPr lang="es-UY" sz="500" dirty="0">
                <a:solidFill>
                  <a:schemeClr val="tx1"/>
                </a:solidFill>
              </a:rPr>
              <a:t>REPRESENTACIÓN</a:t>
            </a:r>
            <a:endParaRPr lang="es-UY" sz="500" dirty="0"/>
          </a:p>
        </p:txBody>
      </p:sp>
      <p:sp>
        <p:nvSpPr>
          <p:cNvPr id="23" name="Rectángulo 22"/>
          <p:cNvSpPr/>
          <p:nvPr/>
        </p:nvSpPr>
        <p:spPr>
          <a:xfrm>
            <a:off x="5823016" y="4083330"/>
            <a:ext cx="455432" cy="255202"/>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4" name="Rectángulo 23"/>
          <p:cNvSpPr/>
          <p:nvPr/>
        </p:nvSpPr>
        <p:spPr>
          <a:xfrm>
            <a:off x="3852321" y="3327027"/>
            <a:ext cx="455432" cy="255202"/>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5" name="Rectángulo 24"/>
          <p:cNvSpPr/>
          <p:nvPr/>
        </p:nvSpPr>
        <p:spPr>
          <a:xfrm>
            <a:off x="3852321" y="2093505"/>
            <a:ext cx="455432" cy="255202"/>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20" name="Imagen 19">
            <a:extLst>
              <a:ext uri="{FF2B5EF4-FFF2-40B4-BE49-F238E27FC236}">
                <a16:creationId xmlns:a16="http://schemas.microsoft.com/office/drawing/2014/main" xmlns="" id="{7F9D2B22-3AE7-473A-8254-6958DBA15FE9}"/>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2586163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9701D2F-838C-4E86-9F15-A90E1B31B730}" type="slidenum">
              <a:rPr lang="es-MX" smtClean="0"/>
              <a:t>35</a:t>
            </a:fld>
            <a:endParaRPr lang="es-MX" dirty="0"/>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latin typeface="Calibri" panose="020F0502020204030204"/>
              </a:rPr>
              <a:t>4. AUTOIDENTIFICACIÓN GENERACIONAL</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Menciones espontáneas del nombre de la propia generación, por Generación</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t>n = 1272. Total de la muestra</a:t>
            </a: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2"/>
                </a:solidFill>
              </a:rPr>
              <a:t>¿Cuál diría que es el nombre con el que habitualmente se conoce a su generación? [ESP/RU]</a:t>
            </a:r>
          </a:p>
        </p:txBody>
      </p:sp>
      <p:grpSp>
        <p:nvGrpSpPr>
          <p:cNvPr id="23" name="Grupo 22"/>
          <p:cNvGrpSpPr/>
          <p:nvPr/>
        </p:nvGrpSpPr>
        <p:grpSpPr>
          <a:xfrm>
            <a:off x="262967" y="1275606"/>
            <a:ext cx="2713090" cy="3165995"/>
            <a:chOff x="262967" y="1421879"/>
            <a:chExt cx="2713090" cy="3165995"/>
          </a:xfrm>
        </p:grpSpPr>
        <p:sp>
          <p:nvSpPr>
            <p:cNvPr id="20" name="Flecha curvada hacia la izquierda 19"/>
            <p:cNvSpPr/>
            <p:nvPr/>
          </p:nvSpPr>
          <p:spPr>
            <a:xfrm>
              <a:off x="2503401" y="1968511"/>
              <a:ext cx="380160" cy="1953428"/>
            </a:xfrm>
            <a:prstGeom prst="curved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solidFill>
                  <a:schemeClr val="tx1"/>
                </a:solidFill>
              </a:endParaRPr>
            </a:p>
          </p:txBody>
        </p:sp>
        <p:sp>
          <p:nvSpPr>
            <p:cNvPr id="17" name="Elipse 16"/>
            <p:cNvSpPr>
              <a:spLocks noChangeAspect="1"/>
            </p:cNvSpPr>
            <p:nvPr/>
          </p:nvSpPr>
          <p:spPr>
            <a:xfrm>
              <a:off x="2208102" y="1794542"/>
              <a:ext cx="387795" cy="387795"/>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graphicFrame>
          <p:nvGraphicFramePr>
            <p:cNvPr id="11" name="Gráfico 10"/>
            <p:cNvGraphicFramePr>
              <a:graphicFrameLocks/>
            </p:cNvGraphicFramePr>
            <p:nvPr>
              <p:extLst>
                <p:ext uri="{D42A27DB-BD31-4B8C-83A1-F6EECF244321}">
                  <p14:modId xmlns:p14="http://schemas.microsoft.com/office/powerpoint/2010/main" val="964995640"/>
                </p:ext>
              </p:extLst>
            </p:nvPr>
          </p:nvGraphicFramePr>
          <p:xfrm>
            <a:off x="262967" y="1729655"/>
            <a:ext cx="2713090" cy="2858219"/>
          </p:xfrm>
          <a:graphic>
            <a:graphicData uri="http://schemas.openxmlformats.org/drawingml/2006/chart">
              <c:chart xmlns:c="http://schemas.openxmlformats.org/drawingml/2006/chart" xmlns:r="http://schemas.openxmlformats.org/officeDocument/2006/relationships" r:id="rId3"/>
            </a:graphicData>
          </a:graphic>
        </p:graphicFrame>
        <p:sp>
          <p:nvSpPr>
            <p:cNvPr id="14" name="CuadroTexto 13"/>
            <p:cNvSpPr txBox="1"/>
            <p:nvPr/>
          </p:nvSpPr>
          <p:spPr>
            <a:xfrm>
              <a:off x="1003499" y="1421879"/>
              <a:ext cx="1183337" cy="307777"/>
            </a:xfrm>
            <a:prstGeom prst="rect">
              <a:avLst/>
            </a:prstGeom>
            <a:noFill/>
          </p:spPr>
          <p:txBody>
            <a:bodyPr wrap="none" rtlCol="0">
              <a:spAutoFit/>
            </a:bodyPr>
            <a:lstStyle/>
            <a:p>
              <a:r>
                <a:rPr lang="es-UY" sz="1400" b="1" dirty="0">
                  <a:solidFill>
                    <a:schemeClr val="accent1">
                      <a:lumMod val="50000"/>
                    </a:schemeClr>
                  </a:solidFill>
                </a:rPr>
                <a:t>MILLENNIALS</a:t>
              </a:r>
            </a:p>
          </p:txBody>
        </p:sp>
      </p:grpSp>
      <p:grpSp>
        <p:nvGrpSpPr>
          <p:cNvPr id="24" name="Grupo 23"/>
          <p:cNvGrpSpPr/>
          <p:nvPr/>
        </p:nvGrpSpPr>
        <p:grpSpPr>
          <a:xfrm>
            <a:off x="3236561" y="1275606"/>
            <a:ext cx="2713090" cy="3165995"/>
            <a:chOff x="3215295" y="1421879"/>
            <a:chExt cx="2713090" cy="3165995"/>
          </a:xfrm>
        </p:grpSpPr>
        <p:sp>
          <p:nvSpPr>
            <p:cNvPr id="21" name="Flecha curvada hacia la izquierda 20"/>
            <p:cNvSpPr/>
            <p:nvPr/>
          </p:nvSpPr>
          <p:spPr>
            <a:xfrm>
              <a:off x="5250478" y="2303677"/>
              <a:ext cx="380160" cy="1953428"/>
            </a:xfrm>
            <a:prstGeom prst="curvedLeftArrow">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solidFill>
                  <a:schemeClr val="tx1"/>
                </a:solidFill>
              </a:endParaRPr>
            </a:p>
          </p:txBody>
        </p:sp>
        <p:sp>
          <p:nvSpPr>
            <p:cNvPr id="18" name="Elipse 17"/>
            <p:cNvSpPr>
              <a:spLocks noChangeAspect="1"/>
            </p:cNvSpPr>
            <p:nvPr/>
          </p:nvSpPr>
          <p:spPr>
            <a:xfrm>
              <a:off x="4881298" y="2161071"/>
              <a:ext cx="387795" cy="387795"/>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graphicFrame>
          <p:nvGraphicFramePr>
            <p:cNvPr id="12" name="Gráfico 11"/>
            <p:cNvGraphicFramePr>
              <a:graphicFrameLocks/>
            </p:cNvGraphicFramePr>
            <p:nvPr>
              <p:extLst>
                <p:ext uri="{D42A27DB-BD31-4B8C-83A1-F6EECF244321}">
                  <p14:modId xmlns:p14="http://schemas.microsoft.com/office/powerpoint/2010/main" val="2203034020"/>
                </p:ext>
              </p:extLst>
            </p:nvPr>
          </p:nvGraphicFramePr>
          <p:xfrm>
            <a:off x="3215295" y="1729655"/>
            <a:ext cx="2713090" cy="2858219"/>
          </p:xfrm>
          <a:graphic>
            <a:graphicData uri="http://schemas.openxmlformats.org/drawingml/2006/chart">
              <c:chart xmlns:c="http://schemas.openxmlformats.org/drawingml/2006/chart" xmlns:r="http://schemas.openxmlformats.org/officeDocument/2006/relationships" r:id="rId4"/>
            </a:graphicData>
          </a:graphic>
        </p:graphicFrame>
        <p:sp>
          <p:nvSpPr>
            <p:cNvPr id="15" name="CuadroTexto 14"/>
            <p:cNvSpPr txBox="1"/>
            <p:nvPr/>
          </p:nvSpPr>
          <p:spPr>
            <a:xfrm>
              <a:off x="3870763" y="1421879"/>
              <a:ext cx="1323889" cy="307777"/>
            </a:xfrm>
            <a:prstGeom prst="rect">
              <a:avLst/>
            </a:prstGeom>
            <a:noFill/>
          </p:spPr>
          <p:txBody>
            <a:bodyPr wrap="none" rtlCol="0">
              <a:spAutoFit/>
            </a:bodyPr>
            <a:lstStyle/>
            <a:p>
              <a:r>
                <a:rPr lang="es-UY" sz="1400" b="1" dirty="0">
                  <a:solidFill>
                    <a:schemeClr val="accent4"/>
                  </a:solidFill>
                </a:rPr>
                <a:t>GENERACIÓN X</a:t>
              </a:r>
            </a:p>
          </p:txBody>
        </p:sp>
      </p:grpSp>
      <p:grpSp>
        <p:nvGrpSpPr>
          <p:cNvPr id="25" name="Grupo 24"/>
          <p:cNvGrpSpPr/>
          <p:nvPr/>
        </p:nvGrpSpPr>
        <p:grpSpPr>
          <a:xfrm>
            <a:off x="6198775" y="1275606"/>
            <a:ext cx="2713090" cy="3165995"/>
            <a:chOff x="6198775" y="1421879"/>
            <a:chExt cx="2713090" cy="3165995"/>
          </a:xfrm>
        </p:grpSpPr>
        <p:sp>
          <p:nvSpPr>
            <p:cNvPr id="22" name="Flecha curvada hacia la izquierda 21"/>
            <p:cNvSpPr/>
            <p:nvPr/>
          </p:nvSpPr>
          <p:spPr>
            <a:xfrm>
              <a:off x="7905634" y="2614594"/>
              <a:ext cx="380160" cy="1642511"/>
            </a:xfrm>
            <a:prstGeom prst="curvedLeftArrow">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solidFill>
                  <a:schemeClr val="tx1"/>
                </a:solidFill>
              </a:endParaRPr>
            </a:p>
          </p:txBody>
        </p:sp>
        <p:sp>
          <p:nvSpPr>
            <p:cNvPr id="19" name="Elipse 18"/>
            <p:cNvSpPr>
              <a:spLocks noChangeAspect="1"/>
            </p:cNvSpPr>
            <p:nvPr/>
          </p:nvSpPr>
          <p:spPr>
            <a:xfrm>
              <a:off x="7568581" y="2489893"/>
              <a:ext cx="387795" cy="387795"/>
            </a:xfrm>
            <a:prstGeom prst="ellipse">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graphicFrame>
          <p:nvGraphicFramePr>
            <p:cNvPr id="13" name="Gráfico 12"/>
            <p:cNvGraphicFramePr>
              <a:graphicFrameLocks/>
            </p:cNvGraphicFramePr>
            <p:nvPr>
              <p:extLst>
                <p:ext uri="{D42A27DB-BD31-4B8C-83A1-F6EECF244321}">
                  <p14:modId xmlns:p14="http://schemas.microsoft.com/office/powerpoint/2010/main" val="4052069455"/>
                </p:ext>
              </p:extLst>
            </p:nvPr>
          </p:nvGraphicFramePr>
          <p:xfrm>
            <a:off x="6198775" y="1729656"/>
            <a:ext cx="2713090" cy="2858218"/>
          </p:xfrm>
          <a:graphic>
            <a:graphicData uri="http://schemas.openxmlformats.org/drawingml/2006/chart">
              <c:chart xmlns:c="http://schemas.openxmlformats.org/drawingml/2006/chart" xmlns:r="http://schemas.openxmlformats.org/officeDocument/2006/relationships" r:id="rId5"/>
            </a:graphicData>
          </a:graphic>
        </p:graphicFrame>
        <p:sp>
          <p:nvSpPr>
            <p:cNvPr id="16" name="CuadroTexto 15"/>
            <p:cNvSpPr txBox="1"/>
            <p:nvPr/>
          </p:nvSpPr>
          <p:spPr>
            <a:xfrm>
              <a:off x="6849474" y="1421879"/>
              <a:ext cx="1394934" cy="307777"/>
            </a:xfrm>
            <a:prstGeom prst="rect">
              <a:avLst/>
            </a:prstGeom>
            <a:noFill/>
          </p:spPr>
          <p:txBody>
            <a:bodyPr wrap="none" rtlCol="0">
              <a:spAutoFit/>
            </a:bodyPr>
            <a:lstStyle/>
            <a:p>
              <a:r>
                <a:rPr lang="es-UY" sz="1400" b="1" dirty="0">
                  <a:solidFill>
                    <a:schemeClr val="accent5"/>
                  </a:solidFill>
                </a:rPr>
                <a:t>BABY BOOMERS</a:t>
              </a:r>
            </a:p>
          </p:txBody>
        </p:sp>
      </p:grpSp>
      <p:pic>
        <p:nvPicPr>
          <p:cNvPr id="26" name="Imagen 25">
            <a:extLst>
              <a:ext uri="{FF2B5EF4-FFF2-40B4-BE49-F238E27FC236}">
                <a16:creationId xmlns:a16="http://schemas.microsoft.com/office/drawing/2014/main" xmlns="" id="{28A62F1E-A7D5-4D0F-81D1-1E6588490475}"/>
              </a:ext>
            </a:extLst>
          </p:cNvPr>
          <p:cNvPicPr>
            <a:picLocks noChangeAspect="1"/>
          </p:cNvPicPr>
          <p:nvPr/>
        </p:nvPicPr>
        <p:blipFill rotWithShape="1">
          <a:blip r:embed="rId6"/>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976307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Gráfico 23"/>
          <p:cNvGraphicFramePr>
            <a:graphicFrameLocks/>
          </p:cNvGraphicFramePr>
          <p:nvPr>
            <p:extLst/>
          </p:nvPr>
        </p:nvGraphicFramePr>
        <p:xfrm>
          <a:off x="800655" y="1131889"/>
          <a:ext cx="8343345" cy="3455986"/>
        </p:xfrm>
        <a:graphic>
          <a:graphicData uri="http://schemas.openxmlformats.org/drawingml/2006/chart">
            <c:chart xmlns:c="http://schemas.openxmlformats.org/drawingml/2006/chart" xmlns:r="http://schemas.openxmlformats.org/officeDocument/2006/relationships" r:id="rId3"/>
          </a:graphicData>
        </a:graphic>
      </p:graphicFrame>
      <p:sp>
        <p:nvSpPr>
          <p:cNvPr id="4" name="Marcador de número de diapositiva 3"/>
          <p:cNvSpPr>
            <a:spLocks noGrp="1"/>
          </p:cNvSpPr>
          <p:nvPr>
            <p:ph type="sldNum" sz="quarter" idx="12"/>
          </p:nvPr>
        </p:nvSpPr>
        <p:spPr/>
        <p:txBody>
          <a:bodyPr/>
          <a:lstStyle/>
          <a:p>
            <a:fld id="{29701D2F-838C-4E86-9F15-A90E1B31B730}" type="slidenum">
              <a:rPr lang="es-MX" smtClean="0">
                <a:solidFill>
                  <a:srgbClr val="44546A"/>
                </a:solidFill>
              </a:rPr>
              <a:pPr/>
              <a:t>36</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4. AUTOIDENTIFICACIÓN GENERACIONAL</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Autoidentificación como </a:t>
            </a:r>
            <a:r>
              <a:rPr lang="es-MX" sz="1600" b="1" kern="0" dirty="0" err="1">
                <a:solidFill>
                  <a:prstClr val="black"/>
                </a:solidFill>
              </a:rPr>
              <a:t>Millennial</a:t>
            </a:r>
            <a:r>
              <a:rPr lang="es-MX" sz="1600" b="1" kern="0" dirty="0">
                <a:solidFill>
                  <a:prstClr val="black"/>
                </a:solidFill>
              </a:rPr>
              <a:t> entre </a:t>
            </a:r>
            <a:r>
              <a:rPr lang="es-MX" sz="1600" b="1" kern="0" dirty="0" err="1">
                <a:solidFill>
                  <a:prstClr val="black"/>
                </a:solidFill>
              </a:rPr>
              <a:t>Millenials</a:t>
            </a:r>
            <a:r>
              <a:rPr lang="es-MX" sz="1600" b="1" kern="0" dirty="0">
                <a:solidFill>
                  <a:prstClr val="black"/>
                </a:solidFill>
              </a:rPr>
              <a:t>, por Sexo y Región de Montevideo</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solidFill>
                  <a:prstClr val="white"/>
                </a:solidFill>
              </a:rPr>
              <a:t>n = 283. Millennials</a:t>
            </a: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2"/>
                </a:solidFill>
              </a:rPr>
              <a:t>¿Cuál diría que es el nombre con el que habitualmente se conoce a su generación? [ESP/RU]</a:t>
            </a:r>
          </a:p>
          <a:p>
            <a:pPr algn="ctr"/>
            <a:r>
              <a:rPr lang="es-ES" sz="1000" dirty="0">
                <a:solidFill>
                  <a:schemeClr val="tx2"/>
                </a:solidFill>
              </a:rPr>
              <a:t>¿Considera que pertenece a alguna de las siguientes generaciones? [GUI/RU]</a:t>
            </a:r>
          </a:p>
        </p:txBody>
      </p:sp>
      <p:sp>
        <p:nvSpPr>
          <p:cNvPr id="10" name="Rectángulo 9"/>
          <p:cNvSpPr/>
          <p:nvPr/>
        </p:nvSpPr>
        <p:spPr>
          <a:xfrm>
            <a:off x="89552" y="4299942"/>
            <a:ext cx="486415" cy="203317"/>
          </a:xfrm>
          <a:prstGeom prst="rect">
            <a:avLst/>
          </a:prstGeom>
          <a:solidFill>
            <a:srgbClr val="FF0000">
              <a:alpha val="10196"/>
            </a:srgbClr>
          </a:solid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prstClr val="black"/>
                </a:solidFill>
              </a:rPr>
              <a:t>SUB-</a:t>
            </a:r>
            <a:r>
              <a:rPr lang="es-UY" sz="500" dirty="0">
                <a:solidFill>
                  <a:prstClr val="black"/>
                </a:solidFill>
              </a:rPr>
              <a:t>REPRESENTACIÓN</a:t>
            </a:r>
          </a:p>
        </p:txBody>
      </p:sp>
      <p:sp>
        <p:nvSpPr>
          <p:cNvPr id="13" name="Rectángulo 12"/>
          <p:cNvSpPr/>
          <p:nvPr/>
        </p:nvSpPr>
        <p:spPr>
          <a:xfrm>
            <a:off x="89552" y="4517427"/>
            <a:ext cx="486415" cy="203317"/>
          </a:xfrm>
          <a:prstGeom prst="rect">
            <a:avLst/>
          </a:prstGeom>
          <a:solidFill>
            <a:srgbClr val="4472C4">
              <a:alpha val="10196"/>
            </a:srgbClr>
          </a:solid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prstClr val="black"/>
                </a:solidFill>
              </a:rPr>
              <a:t>SOBRE</a:t>
            </a:r>
            <a:r>
              <a:rPr lang="es-UY" sz="900" dirty="0">
                <a:solidFill>
                  <a:prstClr val="black"/>
                </a:solidFill>
              </a:rPr>
              <a:t>- </a:t>
            </a:r>
            <a:r>
              <a:rPr lang="es-UY" sz="500" dirty="0">
                <a:solidFill>
                  <a:prstClr val="black"/>
                </a:solidFill>
              </a:rPr>
              <a:t>REPRESENTACIÓN</a:t>
            </a:r>
            <a:endParaRPr lang="es-UY" sz="500" dirty="0">
              <a:solidFill>
                <a:prstClr val="white"/>
              </a:solidFill>
            </a:endParaRPr>
          </a:p>
        </p:txBody>
      </p:sp>
      <p:sp>
        <p:nvSpPr>
          <p:cNvPr id="14" name="Rectángulo 13"/>
          <p:cNvSpPr/>
          <p:nvPr/>
        </p:nvSpPr>
        <p:spPr>
          <a:xfrm>
            <a:off x="5252853" y="2004509"/>
            <a:ext cx="386725" cy="287528"/>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solidFill>
                <a:prstClr val="white"/>
              </a:solidFill>
            </a:endParaRPr>
          </a:p>
        </p:txBody>
      </p:sp>
      <p:sp>
        <p:nvSpPr>
          <p:cNvPr id="15" name="Rectángulo 14"/>
          <p:cNvSpPr/>
          <p:nvPr/>
        </p:nvSpPr>
        <p:spPr>
          <a:xfrm>
            <a:off x="4050800" y="1737647"/>
            <a:ext cx="414363" cy="294975"/>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solidFill>
                <a:prstClr val="white"/>
              </a:solidFill>
            </a:endParaRPr>
          </a:p>
        </p:txBody>
      </p:sp>
      <p:sp>
        <p:nvSpPr>
          <p:cNvPr id="18" name="Rectángulo 17"/>
          <p:cNvSpPr/>
          <p:nvPr/>
        </p:nvSpPr>
        <p:spPr>
          <a:xfrm>
            <a:off x="5868144" y="2135204"/>
            <a:ext cx="386725" cy="287528"/>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solidFill>
                <a:prstClr val="white"/>
              </a:solidFill>
            </a:endParaRPr>
          </a:p>
        </p:txBody>
      </p:sp>
      <p:sp>
        <p:nvSpPr>
          <p:cNvPr id="19" name="Rectángulo 18"/>
          <p:cNvSpPr/>
          <p:nvPr/>
        </p:nvSpPr>
        <p:spPr>
          <a:xfrm>
            <a:off x="4643176" y="1754621"/>
            <a:ext cx="414363" cy="294975"/>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solidFill>
                <a:prstClr val="white"/>
              </a:solidFill>
            </a:endParaRPr>
          </a:p>
        </p:txBody>
      </p:sp>
      <p:sp>
        <p:nvSpPr>
          <p:cNvPr id="27" name="Rectángulo 26"/>
          <p:cNvSpPr/>
          <p:nvPr/>
        </p:nvSpPr>
        <p:spPr>
          <a:xfrm>
            <a:off x="4055771" y="2878956"/>
            <a:ext cx="386725" cy="287528"/>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solidFill>
                <a:prstClr val="white"/>
              </a:solidFill>
            </a:endParaRPr>
          </a:p>
        </p:txBody>
      </p:sp>
      <p:sp>
        <p:nvSpPr>
          <p:cNvPr id="28" name="Rectángulo 27"/>
          <p:cNvSpPr/>
          <p:nvPr/>
        </p:nvSpPr>
        <p:spPr>
          <a:xfrm>
            <a:off x="4651489" y="2907797"/>
            <a:ext cx="386725" cy="287528"/>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solidFill>
                <a:prstClr val="white"/>
              </a:solidFill>
            </a:endParaRPr>
          </a:p>
        </p:txBody>
      </p:sp>
      <p:sp>
        <p:nvSpPr>
          <p:cNvPr id="29" name="Rectángulo 28"/>
          <p:cNvSpPr/>
          <p:nvPr/>
        </p:nvSpPr>
        <p:spPr>
          <a:xfrm>
            <a:off x="5239033" y="3144980"/>
            <a:ext cx="414363" cy="294975"/>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solidFill>
                <a:prstClr val="white"/>
              </a:solidFill>
            </a:endParaRPr>
          </a:p>
        </p:txBody>
      </p:sp>
      <p:sp>
        <p:nvSpPr>
          <p:cNvPr id="30" name="Rectángulo 29"/>
          <p:cNvSpPr/>
          <p:nvPr/>
        </p:nvSpPr>
        <p:spPr>
          <a:xfrm>
            <a:off x="5843205" y="3235433"/>
            <a:ext cx="414363" cy="294975"/>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solidFill>
                <a:prstClr val="white"/>
              </a:solidFill>
            </a:endParaRPr>
          </a:p>
        </p:txBody>
      </p:sp>
      <p:pic>
        <p:nvPicPr>
          <p:cNvPr id="20" name="Imagen 19">
            <a:extLst>
              <a:ext uri="{FF2B5EF4-FFF2-40B4-BE49-F238E27FC236}">
                <a16:creationId xmlns:a16="http://schemas.microsoft.com/office/drawing/2014/main" xmlns="" id="{04BE31E4-EE27-4B8E-8AE2-DDF96D76B708}"/>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1196598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028" y="475357"/>
            <a:ext cx="6133929" cy="4600446"/>
          </a:xfrm>
          <a:prstGeom prst="rect">
            <a:avLst/>
          </a:prstGeom>
        </p:spPr>
      </p:pic>
      <p:sp>
        <p:nvSpPr>
          <p:cNvPr id="4" name="Marcador de número de diapositiva 3"/>
          <p:cNvSpPr>
            <a:spLocks noGrp="1"/>
          </p:cNvSpPr>
          <p:nvPr>
            <p:ph type="sldNum" sz="quarter" idx="12"/>
          </p:nvPr>
        </p:nvSpPr>
        <p:spPr/>
        <p:txBody>
          <a:bodyPr/>
          <a:lstStyle/>
          <a:p>
            <a:fld id="{29701D2F-838C-4E86-9F15-A90E1B31B730}" type="slidenum">
              <a:rPr lang="es-MX" smtClean="0">
                <a:solidFill>
                  <a:srgbClr val="44546A"/>
                </a:solidFill>
              </a:rPr>
              <a:pPr/>
              <a:t>37</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4. AUTOIDENTIFICACIÓN GENERACIONAL</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Descriptivos de la propia generación, entre </a:t>
            </a:r>
            <a:r>
              <a:rPr lang="es-MX" sz="1600" b="1" kern="0" dirty="0" err="1">
                <a:solidFill>
                  <a:prstClr val="black"/>
                </a:solidFill>
              </a:rPr>
              <a:t>Baby</a:t>
            </a:r>
            <a:r>
              <a:rPr lang="es-MX" sz="1600" b="1" kern="0" dirty="0">
                <a:solidFill>
                  <a:prstClr val="black"/>
                </a:solidFill>
              </a:rPr>
              <a:t> </a:t>
            </a:r>
            <a:r>
              <a:rPr lang="es-MX" sz="1600" b="1" kern="0" dirty="0" err="1">
                <a:solidFill>
                  <a:prstClr val="black"/>
                </a:solidFill>
              </a:rPr>
              <a:t>Boomers</a:t>
            </a:r>
            <a:endParaRPr lang="es-MX" sz="1600" b="1" kern="0" dirty="0">
              <a:solidFill>
                <a:prstClr val="black"/>
              </a:solidFill>
            </a:endParaRP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solidFill>
                  <a:prstClr val="white"/>
                </a:solidFill>
              </a:rPr>
              <a:t>n = 445. </a:t>
            </a:r>
            <a:r>
              <a:rPr lang="es-ES" sz="1000" b="1" dirty="0" err="1">
                <a:solidFill>
                  <a:prstClr val="white"/>
                </a:solidFill>
              </a:rPr>
              <a:t>Baby</a:t>
            </a:r>
            <a:r>
              <a:rPr lang="es-ES" sz="1000" b="1" dirty="0">
                <a:solidFill>
                  <a:prstClr val="white"/>
                </a:solidFill>
              </a:rPr>
              <a:t> </a:t>
            </a:r>
            <a:r>
              <a:rPr lang="es-ES" sz="1000" b="1" dirty="0" err="1">
                <a:solidFill>
                  <a:prstClr val="white"/>
                </a:solidFill>
              </a:rPr>
              <a:t>Boomers</a:t>
            </a:r>
            <a:endParaRPr lang="es-ES" sz="1000" dirty="0">
              <a:solidFill>
                <a:prstClr val="white"/>
              </a:solidFill>
            </a:endParaRP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rgbClr val="44546A"/>
                </a:solidFill>
              </a:rPr>
              <a:t>¿Qué palabras diría que describen mejor a su propia generación? [ESP/RU]</a:t>
            </a:r>
          </a:p>
        </p:txBody>
      </p:sp>
      <p:pic>
        <p:nvPicPr>
          <p:cNvPr id="8" name="Imagen 7">
            <a:extLst>
              <a:ext uri="{FF2B5EF4-FFF2-40B4-BE49-F238E27FC236}">
                <a16:creationId xmlns:a16="http://schemas.microsoft.com/office/drawing/2014/main" xmlns="" id="{0A9C3106-5C7E-406F-85CA-960DC31CCFC5}"/>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1415697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634" y="442826"/>
            <a:ext cx="6193325" cy="4644993"/>
          </a:xfrm>
          <a:prstGeom prst="rect">
            <a:avLst/>
          </a:prstGeom>
        </p:spPr>
      </p:pic>
      <p:sp>
        <p:nvSpPr>
          <p:cNvPr id="4" name="Marcador de número de diapositiva 3"/>
          <p:cNvSpPr>
            <a:spLocks noGrp="1"/>
          </p:cNvSpPr>
          <p:nvPr>
            <p:ph type="sldNum" sz="quarter" idx="12"/>
          </p:nvPr>
        </p:nvSpPr>
        <p:spPr/>
        <p:txBody>
          <a:bodyPr/>
          <a:lstStyle/>
          <a:p>
            <a:fld id="{29701D2F-838C-4E86-9F15-A90E1B31B730}" type="slidenum">
              <a:rPr lang="es-MX" smtClean="0">
                <a:solidFill>
                  <a:srgbClr val="44546A"/>
                </a:solidFill>
              </a:rPr>
              <a:pPr/>
              <a:t>38</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4. AUTOIDENTIFICACIÓN GENERACIONAL</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Descriptivos de la propia generación, entre Generación X</a:t>
            </a: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solidFill>
                  <a:prstClr val="white"/>
                </a:solidFill>
              </a:rPr>
              <a:t>n = 544. Generación X</a:t>
            </a:r>
            <a:endParaRPr lang="es-ES" sz="1000" dirty="0">
              <a:solidFill>
                <a:prstClr val="white"/>
              </a:solidFill>
            </a:endParaRP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rgbClr val="44546A"/>
                </a:solidFill>
              </a:rPr>
              <a:t>¿Qué palabras diría que describen mejor a su propia generación? [ESP/RU]</a:t>
            </a:r>
          </a:p>
        </p:txBody>
      </p:sp>
      <p:pic>
        <p:nvPicPr>
          <p:cNvPr id="8" name="Imagen 7">
            <a:extLst>
              <a:ext uri="{FF2B5EF4-FFF2-40B4-BE49-F238E27FC236}">
                <a16:creationId xmlns:a16="http://schemas.microsoft.com/office/drawing/2014/main" xmlns="" id="{1BBC8CA9-65FE-43F6-AAC4-D64E446704CF}"/>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2601631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559" y="594837"/>
            <a:ext cx="6097482" cy="4573111"/>
          </a:xfrm>
          <a:prstGeom prst="rect">
            <a:avLst/>
          </a:prstGeom>
        </p:spPr>
      </p:pic>
      <p:sp>
        <p:nvSpPr>
          <p:cNvPr id="4" name="Marcador de número de diapositiva 3"/>
          <p:cNvSpPr>
            <a:spLocks noGrp="1"/>
          </p:cNvSpPr>
          <p:nvPr>
            <p:ph type="sldNum" sz="quarter" idx="12"/>
          </p:nvPr>
        </p:nvSpPr>
        <p:spPr/>
        <p:txBody>
          <a:bodyPr/>
          <a:lstStyle/>
          <a:p>
            <a:fld id="{29701D2F-838C-4E86-9F15-A90E1B31B730}" type="slidenum">
              <a:rPr lang="es-MX" smtClean="0">
                <a:solidFill>
                  <a:srgbClr val="44546A"/>
                </a:solidFill>
              </a:rPr>
              <a:pPr/>
              <a:t>39</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4. AUTOIDENTIFICACIÓN GENERACIONAL</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Descriptivos de la propia generación, entre </a:t>
            </a:r>
            <a:r>
              <a:rPr lang="es-MX" sz="1600" b="1" kern="0" dirty="0" err="1">
                <a:solidFill>
                  <a:prstClr val="black"/>
                </a:solidFill>
              </a:rPr>
              <a:t>Millennials</a:t>
            </a:r>
            <a:endParaRPr lang="es-MX" sz="1600" b="1" kern="0" dirty="0">
              <a:solidFill>
                <a:prstClr val="black"/>
              </a:solidFill>
            </a:endParaRPr>
          </a:p>
        </p:txBody>
      </p:sp>
      <p:sp>
        <p:nvSpPr>
          <p:cNvPr id="2" name="Rectángulo 1"/>
          <p:cNvSpPr/>
          <p:nvPr/>
        </p:nvSpPr>
        <p:spPr>
          <a:xfrm>
            <a:off x="72008" y="4756669"/>
            <a:ext cx="269979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solidFill>
                  <a:prstClr val="white"/>
                </a:solidFill>
              </a:rPr>
              <a:t>n = 283. </a:t>
            </a:r>
            <a:r>
              <a:rPr lang="es-ES" sz="1000" b="1" dirty="0" err="1">
                <a:solidFill>
                  <a:prstClr val="white"/>
                </a:solidFill>
              </a:rPr>
              <a:t>MIllennials</a:t>
            </a:r>
            <a:endParaRPr lang="es-ES" sz="1000" dirty="0">
              <a:solidFill>
                <a:prstClr val="white"/>
              </a:solidFill>
            </a:endParaRPr>
          </a:p>
        </p:txBody>
      </p:sp>
      <p:sp>
        <p:nvSpPr>
          <p:cNvPr id="9" name="Rectángulo 8"/>
          <p:cNvSpPr/>
          <p:nvPr/>
        </p:nvSpPr>
        <p:spPr>
          <a:xfrm>
            <a:off x="2843808" y="4756669"/>
            <a:ext cx="583264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rgbClr val="44546A"/>
                </a:solidFill>
              </a:rPr>
              <a:t>¿Qué palabras diría que describen mejor a su propia generación? [ESP/RU]</a:t>
            </a:r>
          </a:p>
        </p:txBody>
      </p:sp>
      <p:pic>
        <p:nvPicPr>
          <p:cNvPr id="8" name="Imagen 7">
            <a:extLst>
              <a:ext uri="{FF2B5EF4-FFF2-40B4-BE49-F238E27FC236}">
                <a16:creationId xmlns:a16="http://schemas.microsoft.com/office/drawing/2014/main" xmlns="" id="{77D7DDA0-FAD4-470D-8CA4-CB4900BE4D25}"/>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2350130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11"/>
          <p:cNvSpPr/>
          <p:nvPr/>
        </p:nvSpPr>
        <p:spPr>
          <a:xfrm>
            <a:off x="800655" y="233463"/>
            <a:ext cx="834334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defRPr/>
            </a:pPr>
            <a:r>
              <a:rPr lang="en-US" sz="1350" b="1" dirty="0">
                <a:solidFill>
                  <a:prstClr val="white"/>
                </a:solidFill>
                <a:effectLst>
                  <a:outerShdw blurRad="38100" dist="38100" dir="2700000" algn="tl">
                    <a:srgbClr val="000000">
                      <a:alpha val="43137"/>
                    </a:srgbClr>
                  </a:outerShdw>
                </a:effectLst>
              </a:rPr>
              <a:t>OBJETIVOS DE LA INVESTIGACIÓN </a:t>
            </a:r>
          </a:p>
        </p:txBody>
      </p:sp>
      <p:sp>
        <p:nvSpPr>
          <p:cNvPr id="9" name="Rectángulo redondeado 29"/>
          <p:cNvSpPr/>
          <p:nvPr/>
        </p:nvSpPr>
        <p:spPr>
          <a:xfrm>
            <a:off x="972120" y="558120"/>
            <a:ext cx="8171880" cy="369332"/>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ctr">
            <a:spAutoFit/>
          </a:bodyPr>
          <a:lstStyle/>
          <a:p>
            <a:pPr defTabSz="685800">
              <a:defRPr/>
            </a:pPr>
            <a:r>
              <a:rPr lang="es-MX" b="1" kern="0" dirty="0">
                <a:solidFill>
                  <a:prstClr val="black"/>
                </a:solidFill>
              </a:rPr>
              <a:t>Objetivos generales</a:t>
            </a:r>
          </a:p>
        </p:txBody>
      </p:sp>
      <p:sp>
        <p:nvSpPr>
          <p:cNvPr id="4" name="Marcador de número de diapositiva 3"/>
          <p:cNvSpPr>
            <a:spLocks noGrp="1"/>
          </p:cNvSpPr>
          <p:nvPr>
            <p:ph type="sldNum" sz="quarter" idx="12"/>
          </p:nvPr>
        </p:nvSpPr>
        <p:spPr/>
        <p:txBody>
          <a:bodyPr/>
          <a:lstStyle/>
          <a:p>
            <a:pPr>
              <a:defRPr/>
            </a:pPr>
            <a:fld id="{29701D2F-838C-4E86-9F15-A90E1B31B730}" type="slidenum">
              <a:rPr lang="es-MX" smtClean="0">
                <a:solidFill>
                  <a:srgbClr val="44546A"/>
                </a:solidFill>
              </a:rPr>
              <a:pPr>
                <a:defRPr/>
              </a:pPr>
              <a:t>4</a:t>
            </a:fld>
            <a:endParaRPr lang="es-MX" dirty="0">
              <a:solidFill>
                <a:srgbClr val="44546A"/>
              </a:solidFill>
            </a:endParaRPr>
          </a:p>
        </p:txBody>
      </p:sp>
      <p:pic>
        <p:nvPicPr>
          <p:cNvPr id="5" name="Picture 8" descr="Resultado de imagen para objectives ico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69003" y="1875135"/>
            <a:ext cx="2129229" cy="212923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p:cNvCxnSpPr/>
          <p:nvPr/>
        </p:nvCxnSpPr>
        <p:spPr>
          <a:xfrm>
            <a:off x="3203848" y="1844579"/>
            <a:ext cx="0" cy="2187976"/>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3347865" y="1776711"/>
            <a:ext cx="5040486" cy="2323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85750" indent="-285750" algn="just" defTabSz="685800">
              <a:spcBef>
                <a:spcPts val="300"/>
              </a:spcBef>
              <a:spcAft>
                <a:spcPts val="300"/>
              </a:spcAft>
              <a:buFont typeface="Arial" panose="020B0604020202020204" pitchFamily="34" charset="0"/>
              <a:buChar char="•"/>
              <a:defRPr/>
            </a:pPr>
            <a:r>
              <a:rPr lang="es-UY" sz="1400" b="1" dirty="0">
                <a:solidFill>
                  <a:sysClr val="windowText" lastClr="000000"/>
                </a:solidFill>
              </a:rPr>
              <a:t>Caracterizar a los </a:t>
            </a:r>
            <a:r>
              <a:rPr lang="es-UY" sz="1400" b="1" dirty="0" err="1">
                <a:solidFill>
                  <a:sysClr val="windowText" lastClr="000000"/>
                </a:solidFill>
              </a:rPr>
              <a:t>Millennials</a:t>
            </a:r>
            <a:r>
              <a:rPr lang="es-UY" sz="1400" b="1" dirty="0">
                <a:solidFill>
                  <a:sysClr val="windowText" lastClr="000000"/>
                </a:solidFill>
              </a:rPr>
              <a:t> residentes en Montevideo y Área Metropolitana, y compararlos con integrantes de generaciones anteriores</a:t>
            </a:r>
            <a:r>
              <a:rPr lang="es-UY" sz="1400" dirty="0">
                <a:solidFill>
                  <a:sysClr val="windowText" lastClr="000000"/>
                </a:solidFill>
              </a:rPr>
              <a:t> en términos de realización de actividades, actitudes hacia la diversidad social, relevancia asignada a la dimensión generacional, hábitos y estados de salud.</a:t>
            </a:r>
          </a:p>
          <a:p>
            <a:pPr marL="285750" indent="-285750" algn="just" defTabSz="685800">
              <a:spcBef>
                <a:spcPts val="300"/>
              </a:spcBef>
              <a:spcAft>
                <a:spcPts val="300"/>
              </a:spcAft>
              <a:buFont typeface="Arial" panose="020B0604020202020204" pitchFamily="34" charset="0"/>
              <a:buChar char="•"/>
              <a:defRPr/>
            </a:pPr>
            <a:r>
              <a:rPr lang="es-UY" sz="1400" b="1" dirty="0">
                <a:solidFill>
                  <a:sysClr val="windowText" lastClr="000000"/>
                </a:solidFill>
              </a:rPr>
              <a:t>Identificar aquellas dimensiones relevadas donde la pertenencia a la categoría </a:t>
            </a:r>
            <a:r>
              <a:rPr lang="es-UY" sz="1400" b="1" dirty="0">
                <a:solidFill>
                  <a:sysClr val="windowText" lastClr="000000"/>
                </a:solidFill>
                <a:cs typeface="Calibri" panose="020F0502020204030204" pitchFamily="34" charset="0"/>
              </a:rPr>
              <a:t>«</a:t>
            </a:r>
            <a:r>
              <a:rPr lang="es-UY" sz="1400" b="1" dirty="0" err="1">
                <a:solidFill>
                  <a:sysClr val="windowText" lastClr="000000"/>
                </a:solidFill>
                <a:cs typeface="Calibri" panose="020F0502020204030204" pitchFamily="34" charset="0"/>
              </a:rPr>
              <a:t>Millennials</a:t>
            </a:r>
            <a:r>
              <a:rPr lang="es-UY" sz="1400" b="1" dirty="0">
                <a:solidFill>
                  <a:sysClr val="windowText" lastClr="000000"/>
                </a:solidFill>
                <a:cs typeface="Calibri" panose="020F0502020204030204" pitchFamily="34" charset="0"/>
              </a:rPr>
              <a:t>»</a:t>
            </a:r>
            <a:r>
              <a:rPr lang="es-UY" sz="1400" b="1" dirty="0">
                <a:solidFill>
                  <a:sysClr val="windowText" lastClr="000000"/>
                </a:solidFill>
              </a:rPr>
              <a:t> resulta más explicativa de comportamientos y actitudes que otras categorías sociales.</a:t>
            </a:r>
          </a:p>
        </p:txBody>
      </p:sp>
      <p:pic>
        <p:nvPicPr>
          <p:cNvPr id="11" name="Imagen 10">
            <a:extLst>
              <a:ext uri="{FF2B5EF4-FFF2-40B4-BE49-F238E27FC236}">
                <a16:creationId xmlns:a16="http://schemas.microsoft.com/office/drawing/2014/main" xmlns="" id="{17D0AC66-B632-41D3-A10F-C58F9B505B10}"/>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2771859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 name="Elipse 50"/>
          <p:cNvSpPr>
            <a:spLocks noChangeAspect="1"/>
          </p:cNvSpPr>
          <p:nvPr/>
        </p:nvSpPr>
        <p:spPr>
          <a:xfrm>
            <a:off x="1625153" y="583041"/>
            <a:ext cx="6151629" cy="615162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9" name="CuadroTexto 8"/>
          <p:cNvSpPr txBox="1"/>
          <p:nvPr/>
        </p:nvSpPr>
        <p:spPr>
          <a:xfrm>
            <a:off x="5004048" y="1419622"/>
            <a:ext cx="3960440" cy="3293209"/>
          </a:xfrm>
          <a:prstGeom prst="rect">
            <a:avLst/>
          </a:prstGeom>
          <a:solidFill>
            <a:schemeClr val="bg1"/>
          </a:solidFill>
          <a:ln>
            <a:solidFill>
              <a:schemeClr val="accent4"/>
            </a:solidFill>
          </a:ln>
          <a:effectLst>
            <a:outerShdw blurRad="50800" dist="38100" dir="2700000" algn="tl" rotWithShape="0">
              <a:prstClr val="black">
                <a:alpha val="40000"/>
              </a:prstClr>
            </a:outerShdw>
          </a:effectLst>
        </p:spPr>
        <p:txBody>
          <a:bodyPr wrap="square" rtlCol="0">
            <a:spAutoFit/>
          </a:bodyPr>
          <a:lstStyle>
            <a:defPPr>
              <a:defRPr lang="es-UY"/>
            </a:defPPr>
            <a:lvl1pPr marL="228600" indent="-228600" algn="just">
              <a:lnSpc>
                <a:spcPct val="110000"/>
              </a:lnSpc>
              <a:spcBef>
                <a:spcPts val="200"/>
              </a:spcBef>
              <a:spcAft>
                <a:spcPts val="200"/>
              </a:spcAft>
              <a:buClr>
                <a:srgbClr val="FF6E01"/>
              </a:buClr>
              <a:buFont typeface="+mj-lt"/>
              <a:buAutoNum type="arabicPeriod"/>
              <a:defRPr sz="1200" b="1">
                <a:solidFill>
                  <a:srgbClr val="CC57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es-UY" b="0" dirty="0">
                <a:solidFill>
                  <a:schemeClr val="tx1"/>
                </a:solidFill>
              </a:rPr>
              <a:t>Además, </a:t>
            </a:r>
            <a:r>
              <a:rPr lang="es-UY" dirty="0">
                <a:solidFill>
                  <a:schemeClr val="accent4"/>
                </a:solidFill>
              </a:rPr>
              <a:t>en general existe la idea en la población de que otras características sociodemográficas son más relevantes a la hora de identificar grupos homogéneos de personas</a:t>
            </a:r>
            <a:r>
              <a:rPr lang="es-UY" b="0" dirty="0">
                <a:solidFill>
                  <a:schemeClr val="tx1"/>
                </a:solidFill>
              </a:rPr>
              <a:t>:</a:t>
            </a:r>
          </a:p>
          <a:p>
            <a:pPr marL="985838" indent="-171450">
              <a:buClr>
                <a:schemeClr val="accent4"/>
              </a:buClr>
              <a:buFont typeface="Wingdings" panose="05000000000000000000" pitchFamily="2" charset="2"/>
              <a:buChar char="§"/>
            </a:pPr>
            <a:r>
              <a:rPr lang="es-UY" dirty="0">
                <a:solidFill>
                  <a:schemeClr val="tx1"/>
                </a:solidFill>
              </a:rPr>
              <a:t>En general, hay más personas que piensan que la ideología política, la clase social o el nivel educativo, son características que hacen que las personas se parezcan más entre sí que la edad</a:t>
            </a:r>
            <a:r>
              <a:rPr lang="es-UY" b="0" dirty="0">
                <a:solidFill>
                  <a:schemeClr val="tx1"/>
                </a:solidFill>
              </a:rPr>
              <a:t>.</a:t>
            </a:r>
          </a:p>
          <a:p>
            <a:pPr marL="985838" indent="-171450">
              <a:buClr>
                <a:schemeClr val="accent4"/>
              </a:buClr>
              <a:buFont typeface="Wingdings" panose="05000000000000000000" pitchFamily="2" charset="2"/>
              <a:buChar char="§"/>
              <a:tabLst>
                <a:tab pos="722313" algn="l"/>
              </a:tabLst>
            </a:pPr>
            <a:r>
              <a:rPr lang="es-UY" b="0" dirty="0">
                <a:solidFill>
                  <a:schemeClr val="tx1"/>
                </a:solidFill>
              </a:rPr>
              <a:t>La edad, sin embargo, es considerada como una característica que hace que las personas se parezcan más entre sí que el sexo o la orientación sexual. </a:t>
            </a:r>
          </a:p>
          <a:p>
            <a:pPr marL="180975" indent="-171450">
              <a:buClr>
                <a:schemeClr val="accent4"/>
              </a:buClr>
              <a:buFont typeface="Wingdings" panose="05000000000000000000" pitchFamily="2" charset="2"/>
              <a:buChar char="§"/>
              <a:tabLst>
                <a:tab pos="722313" algn="l"/>
              </a:tabLst>
            </a:pPr>
            <a:r>
              <a:rPr lang="es-UY" dirty="0">
                <a:solidFill>
                  <a:schemeClr val="tx1"/>
                </a:solidFill>
              </a:rPr>
              <a:t>Resulta muy llamativo que no existan diferencias sustantivas entre las distintas generaciones en estas consideraciones</a:t>
            </a:r>
            <a:r>
              <a:rPr lang="es-UY" b="0" dirty="0">
                <a:solidFill>
                  <a:schemeClr val="tx1"/>
                </a:solidFill>
              </a:rPr>
              <a:t>.</a:t>
            </a:r>
          </a:p>
        </p:txBody>
      </p:sp>
      <p:sp>
        <p:nvSpPr>
          <p:cNvPr id="4" name="Marcador de número de diapositiva 3"/>
          <p:cNvSpPr>
            <a:spLocks noGrp="1"/>
          </p:cNvSpPr>
          <p:nvPr>
            <p:ph type="sldNum" sz="quarter" idx="12"/>
          </p:nvPr>
        </p:nvSpPr>
        <p:spPr/>
        <p:txBody>
          <a:bodyPr/>
          <a:lstStyle/>
          <a:p>
            <a:pPr>
              <a:defRPr/>
            </a:pPr>
            <a:fld id="{29701D2F-838C-4E86-9F15-A90E1B31B730}" type="slidenum">
              <a:rPr lang="es-MX" smtClean="0">
                <a:solidFill>
                  <a:srgbClr val="44546A"/>
                </a:solidFill>
              </a:rPr>
              <a:pPr>
                <a:defRPr/>
              </a:pPr>
              <a:t>40</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4. AUTOIDENTIFICACIÓN GENERACIONAL</a:t>
            </a:r>
          </a:p>
        </p:txBody>
      </p:sp>
      <p:sp>
        <p:nvSpPr>
          <p:cNvPr id="6" name="Rectángulo redondeado 29"/>
          <p:cNvSpPr/>
          <p:nvPr/>
        </p:nvSpPr>
        <p:spPr>
          <a:xfrm>
            <a:off x="972120" y="573509"/>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UY" sz="1600" b="1" kern="0" dirty="0">
                <a:solidFill>
                  <a:prstClr val="black"/>
                </a:solidFill>
              </a:rPr>
              <a:t>Resumen ejecutivo</a:t>
            </a:r>
            <a:endParaRPr lang="es-MX" sz="1600" b="1" kern="0" dirty="0">
              <a:solidFill>
                <a:prstClr val="black"/>
              </a:solidFill>
            </a:endParaRPr>
          </a:p>
        </p:txBody>
      </p:sp>
      <p:sp>
        <p:nvSpPr>
          <p:cNvPr id="2" name="CuadroTexto 1"/>
          <p:cNvSpPr txBox="1"/>
          <p:nvPr/>
        </p:nvSpPr>
        <p:spPr>
          <a:xfrm>
            <a:off x="422311" y="1124274"/>
            <a:ext cx="4006535" cy="307777"/>
          </a:xfrm>
          <a:prstGeom prst="rect">
            <a:avLst/>
          </a:prstGeom>
          <a:solidFill>
            <a:schemeClr val="accent4"/>
          </a:solidFill>
        </p:spPr>
        <p:txBody>
          <a:bodyPr wrap="square" rtlCol="0">
            <a:spAutoFit/>
          </a:bodyPr>
          <a:lstStyle/>
          <a:p>
            <a:pPr algn="ctr"/>
            <a:r>
              <a:rPr lang="es-ES" sz="1400" b="1" dirty="0">
                <a:solidFill>
                  <a:prstClr val="white"/>
                </a:solidFill>
              </a:rPr>
              <a:t>4.1 HOMOGENEIDAD SOCIAL ATRIBUIDA A LA EDAD</a:t>
            </a:r>
            <a:endParaRPr lang="es-UY" sz="1400" b="1" dirty="0">
              <a:solidFill>
                <a:prstClr val="white"/>
              </a:solidFill>
            </a:endParaRPr>
          </a:p>
        </p:txBody>
      </p:sp>
      <p:sp>
        <p:nvSpPr>
          <p:cNvPr id="7" name="CuadroTexto 6"/>
          <p:cNvSpPr txBox="1"/>
          <p:nvPr/>
        </p:nvSpPr>
        <p:spPr>
          <a:xfrm>
            <a:off x="424489" y="1628873"/>
            <a:ext cx="3285593" cy="2987485"/>
          </a:xfrm>
          <a:prstGeom prst="rect">
            <a:avLst/>
          </a:prstGeom>
          <a:solidFill>
            <a:schemeClr val="bg1"/>
          </a:solidFill>
          <a:ln>
            <a:solidFill>
              <a:schemeClr val="accent4"/>
            </a:solidFill>
          </a:ln>
          <a:effectLst>
            <a:outerShdw blurRad="50800" dist="38100" dir="2700000" algn="tl" rotWithShape="0">
              <a:prstClr val="black">
                <a:alpha val="40000"/>
              </a:prstClr>
            </a:outerShdw>
          </a:effectLst>
        </p:spPr>
        <p:txBody>
          <a:bodyPr wrap="square" rtlCol="0">
            <a:spAutoFit/>
          </a:bodyPr>
          <a:lstStyle>
            <a:defPPr>
              <a:defRPr lang="es-UY"/>
            </a:defPPr>
            <a:lvl1pPr marL="228600" indent="-228600" algn="just">
              <a:lnSpc>
                <a:spcPct val="110000"/>
              </a:lnSpc>
              <a:spcBef>
                <a:spcPts val="200"/>
              </a:spcBef>
              <a:spcAft>
                <a:spcPts val="200"/>
              </a:spcAft>
              <a:buClr>
                <a:srgbClr val="FF6E01"/>
              </a:buClr>
              <a:buFont typeface="+mj-lt"/>
              <a:buAutoNum type="arabicPeriod"/>
              <a:defRPr sz="1200" b="1">
                <a:solidFill>
                  <a:srgbClr val="CC57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es-UY" dirty="0">
                <a:solidFill>
                  <a:schemeClr val="accent4"/>
                </a:solidFill>
              </a:rPr>
              <a:t>45% del total de entrevistados tiene la convicción de no parecerse en sus opiniones, gustos y formas de actuar a las personas que tienen su edad por el hecho de haber nacido y crecido en la misma época, y tan solo 9% tiene la convicción contraria.</a:t>
            </a:r>
          </a:p>
          <a:p>
            <a:pPr marL="0" indent="0">
              <a:buNone/>
            </a:pPr>
            <a:r>
              <a:rPr lang="es-UY" b="0" dirty="0">
                <a:solidFill>
                  <a:schemeClr val="tx1"/>
                </a:solidFill>
              </a:rPr>
              <a:t>Si extendemos estas proporciones a quienes se vuelcan por una u otra opción, pero sin seguridad, esos porcentajes pasan a ser 58% para quienes creen que la dimensión generacional no incide en las opiniones, gustos y formas de actuar de las personas, y 39% para quienes creen lo contrario. A este respecto, </a:t>
            </a:r>
            <a:r>
              <a:rPr lang="es-UY" dirty="0">
                <a:solidFill>
                  <a:schemeClr val="tx1"/>
                </a:solidFill>
              </a:rPr>
              <a:t>no existen diferencias en lo que opinan las distintas generaciones.</a:t>
            </a:r>
          </a:p>
        </p:txBody>
      </p:sp>
      <p:pic>
        <p:nvPicPr>
          <p:cNvPr id="16"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8789" y="2427734"/>
            <a:ext cx="1897347" cy="1100461"/>
          </a:xfrm>
          <a:prstGeom prst="rect">
            <a:avLst/>
          </a:prstGeom>
          <a:ln>
            <a:noFill/>
          </a:ln>
          <a:effectLst>
            <a:outerShdw blurRad="50800" dist="38100" dir="8100000" algn="tr" rotWithShape="0">
              <a:prstClr val="black">
                <a:alpha val="40000"/>
              </a:prstClr>
            </a:outerShdw>
          </a:effectLst>
        </p:spPr>
      </p:pic>
      <p:cxnSp>
        <p:nvCxnSpPr>
          <p:cNvPr id="44" name="Conector angular 43"/>
          <p:cNvCxnSpPr>
            <a:stCxn id="2" idx="1"/>
            <a:endCxn id="7" idx="1"/>
          </p:cNvCxnSpPr>
          <p:nvPr/>
        </p:nvCxnSpPr>
        <p:spPr>
          <a:xfrm rot="10800000" flipH="1" flipV="1">
            <a:off x="422311" y="1278162"/>
            <a:ext cx="2178" cy="1844453"/>
          </a:xfrm>
          <a:prstGeom prst="bentConnector3">
            <a:avLst>
              <a:gd name="adj1" fmla="val -10495868"/>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Conector angular 44"/>
          <p:cNvCxnSpPr>
            <a:stCxn id="9" idx="0"/>
            <a:endCxn id="2" idx="3"/>
          </p:cNvCxnSpPr>
          <p:nvPr/>
        </p:nvCxnSpPr>
        <p:spPr>
          <a:xfrm rot="16200000" flipV="1">
            <a:off x="5635828" y="71182"/>
            <a:ext cx="141459" cy="2555422"/>
          </a:xfrm>
          <a:prstGeom prst="bentConnector2">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xmlns="" id="{826FDA4E-5ED8-4D8A-ABDF-5A1B864A09F9}"/>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3152106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Elipse 9"/>
          <p:cNvSpPr>
            <a:spLocks noChangeAspect="1"/>
          </p:cNvSpPr>
          <p:nvPr/>
        </p:nvSpPr>
        <p:spPr>
          <a:xfrm>
            <a:off x="523877" y="411510"/>
            <a:ext cx="6151629" cy="615162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6602" y="1642271"/>
            <a:ext cx="2220139" cy="1275606"/>
          </a:xfrm>
          <a:prstGeom prst="rect">
            <a:avLst/>
          </a:prstGeom>
          <a:ln>
            <a:noFill/>
          </a:ln>
          <a:effectLst>
            <a:outerShdw blurRad="50800" dist="38100" dir="2700000" algn="tl" rotWithShape="0">
              <a:prstClr val="black">
                <a:alpha val="40000"/>
              </a:prstClr>
            </a:outerShdw>
          </a:effectLst>
        </p:spPr>
      </p:pic>
      <p:sp>
        <p:nvSpPr>
          <p:cNvPr id="4" name="Marcador de número de diapositiva 3"/>
          <p:cNvSpPr>
            <a:spLocks noGrp="1"/>
          </p:cNvSpPr>
          <p:nvPr>
            <p:ph type="sldNum" sz="quarter" idx="12"/>
          </p:nvPr>
        </p:nvSpPr>
        <p:spPr/>
        <p:txBody>
          <a:bodyPr/>
          <a:lstStyle/>
          <a:p>
            <a:pPr>
              <a:defRPr/>
            </a:pPr>
            <a:fld id="{29701D2F-838C-4E86-9F15-A90E1B31B730}" type="slidenum">
              <a:rPr lang="es-MX" smtClean="0">
                <a:solidFill>
                  <a:srgbClr val="44546A"/>
                </a:solidFill>
              </a:rPr>
              <a:pPr>
                <a:defRPr/>
              </a:pPr>
              <a:t>41</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4. AUTOIDENTIFICACIÓN GENERACIONAL</a:t>
            </a:r>
          </a:p>
        </p:txBody>
      </p:sp>
      <p:sp>
        <p:nvSpPr>
          <p:cNvPr id="6" name="Rectángulo redondeado 29"/>
          <p:cNvSpPr/>
          <p:nvPr/>
        </p:nvSpPr>
        <p:spPr>
          <a:xfrm>
            <a:off x="972120" y="573509"/>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UY" sz="1600" b="1" kern="0" dirty="0">
                <a:solidFill>
                  <a:prstClr val="black"/>
                </a:solidFill>
              </a:rPr>
              <a:t>Resumen ejecutivo</a:t>
            </a:r>
            <a:endParaRPr lang="es-MX" sz="1600" b="1" kern="0" dirty="0">
              <a:solidFill>
                <a:prstClr val="black"/>
              </a:solidFill>
            </a:endParaRPr>
          </a:p>
        </p:txBody>
      </p:sp>
      <p:sp>
        <p:nvSpPr>
          <p:cNvPr id="12" name="CuadroTexto 11"/>
          <p:cNvSpPr txBox="1"/>
          <p:nvPr/>
        </p:nvSpPr>
        <p:spPr>
          <a:xfrm>
            <a:off x="174559" y="1121507"/>
            <a:ext cx="3661900" cy="307777"/>
          </a:xfrm>
          <a:prstGeom prst="rect">
            <a:avLst/>
          </a:prstGeom>
          <a:solidFill>
            <a:schemeClr val="accent1">
              <a:lumMod val="75000"/>
            </a:schemeClr>
          </a:solidFill>
        </p:spPr>
        <p:txBody>
          <a:bodyPr wrap="none" rtlCol="0">
            <a:spAutoFit/>
          </a:bodyPr>
          <a:lstStyle/>
          <a:p>
            <a:r>
              <a:rPr lang="es-ES" sz="1400" b="1" dirty="0">
                <a:solidFill>
                  <a:prstClr val="white"/>
                </a:solidFill>
              </a:rPr>
              <a:t>4.2 EXTENSIÓN PERCIBIDA DE LA GENERACIÓN</a:t>
            </a:r>
            <a:endParaRPr lang="es-UY" sz="1400" b="1" dirty="0">
              <a:solidFill>
                <a:prstClr val="white"/>
              </a:solidFill>
            </a:endParaRPr>
          </a:p>
        </p:txBody>
      </p:sp>
      <p:sp>
        <p:nvSpPr>
          <p:cNvPr id="11" name="CuadroTexto 10"/>
          <p:cNvSpPr txBox="1"/>
          <p:nvPr/>
        </p:nvSpPr>
        <p:spPr>
          <a:xfrm>
            <a:off x="5729158" y="3045207"/>
            <a:ext cx="2789540" cy="150413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s-UY"/>
            </a:defPPr>
            <a:lvl1pPr marL="171450" indent="-171450" algn="just">
              <a:lnSpc>
                <a:spcPct val="110000"/>
              </a:lnSpc>
              <a:spcBef>
                <a:spcPts val="200"/>
              </a:spcBef>
              <a:spcAft>
                <a:spcPts val="200"/>
              </a:spcAft>
              <a:buClr>
                <a:schemeClr val="accent1"/>
              </a:buClr>
              <a:buFont typeface="Arial" panose="020B0604020202020204" pitchFamily="34" charset="0"/>
              <a:buChar char="•"/>
              <a:defRPr sz="1100" b="1">
                <a:solidFill>
                  <a:schemeClr val="tx1"/>
                </a:solidFill>
              </a:defRPr>
            </a:lvl1pPr>
          </a:lstStyle>
          <a:p>
            <a:pPr marL="0" indent="0" algn="ctr">
              <a:buNone/>
            </a:pPr>
            <a:r>
              <a:rPr lang="es-UY" sz="1200" dirty="0"/>
              <a:t>El incremento de la extensión cronológica percibida de la propia generación a entre los </a:t>
            </a:r>
            <a:r>
              <a:rPr lang="es-UY" sz="1200" dirty="0" err="1"/>
              <a:t>Baby-Boomers</a:t>
            </a:r>
            <a:r>
              <a:rPr lang="es-UY" sz="1200" dirty="0"/>
              <a:t> en comparación con los </a:t>
            </a:r>
            <a:r>
              <a:rPr lang="es-UY" sz="1200" dirty="0" err="1"/>
              <a:t>Millennials</a:t>
            </a:r>
            <a:r>
              <a:rPr lang="es-UY" sz="1200" dirty="0"/>
              <a:t>, resultaba esperable, y principalmente atribuible al ciclo de vida de las personas que a la pertenencia a una generación.</a:t>
            </a:r>
          </a:p>
        </p:txBody>
      </p:sp>
      <p:cxnSp>
        <p:nvCxnSpPr>
          <p:cNvPr id="13" name="Conector angular 12"/>
          <p:cNvCxnSpPr>
            <a:stCxn id="12" idx="1"/>
            <a:endCxn id="11" idx="1"/>
          </p:cNvCxnSpPr>
          <p:nvPr/>
        </p:nvCxnSpPr>
        <p:spPr>
          <a:xfrm rot="10800000" flipH="1" flipV="1">
            <a:off x="174558" y="1275396"/>
            <a:ext cx="5554599" cy="2521876"/>
          </a:xfrm>
          <a:prstGeom prst="bentConnector3">
            <a:avLst>
              <a:gd name="adj1" fmla="val -1300"/>
            </a:avLst>
          </a:prstGeom>
        </p:spPr>
        <p:style>
          <a:lnRef idx="1">
            <a:schemeClr val="accent1"/>
          </a:lnRef>
          <a:fillRef idx="0">
            <a:schemeClr val="accent1"/>
          </a:fillRef>
          <a:effectRef idx="0">
            <a:schemeClr val="accent1"/>
          </a:effectRef>
          <a:fontRef idx="minor">
            <a:schemeClr val="tx1"/>
          </a:fontRef>
        </p:style>
      </p:cxnSp>
      <p:sp>
        <p:nvSpPr>
          <p:cNvPr id="3" name="CuadroTexto 2"/>
          <p:cNvSpPr txBox="1"/>
          <p:nvPr/>
        </p:nvSpPr>
        <p:spPr>
          <a:xfrm>
            <a:off x="291727" y="1539731"/>
            <a:ext cx="5187161" cy="3192669"/>
          </a:xfrm>
          <a:prstGeom prst="rect">
            <a:avLst/>
          </a:prstGeom>
          <a:solidFill>
            <a:schemeClr val="bg1"/>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s-UY"/>
            </a:defPPr>
            <a:lvl1pPr marL="171450" indent="-171450" algn="just">
              <a:lnSpc>
                <a:spcPct val="110000"/>
              </a:lnSpc>
              <a:spcBef>
                <a:spcPts val="200"/>
              </a:spcBef>
              <a:spcAft>
                <a:spcPts val="200"/>
              </a:spcAft>
              <a:buClr>
                <a:schemeClr val="accent1"/>
              </a:buClr>
              <a:buFont typeface="Arial" panose="020B0604020202020204" pitchFamily="34" charset="0"/>
              <a:buChar char="•"/>
              <a:defRPr sz="1100" b="1">
                <a:solidFill>
                  <a:schemeClr val="tx1"/>
                </a:solidFill>
              </a:defRPr>
            </a:lvl1pPr>
          </a:lstStyle>
          <a:p>
            <a:pPr marL="0" indent="0">
              <a:buNone/>
            </a:pPr>
            <a:r>
              <a:rPr lang="es-UY" sz="1200" dirty="0"/>
              <a:t>7 de cada 10 entrevistados manifiesta que quienes nacieron hasta 5 años antes o después que ellos pertenecen a su misma generación, pero solo 2 de cada 10 reconoce como miembros de su generación a quienes nacieron hasta 10 años antes o después que ellos. La generación es autorreferente.</a:t>
            </a:r>
          </a:p>
          <a:p>
            <a:pPr marL="0" indent="0">
              <a:buNone/>
            </a:pPr>
            <a:r>
              <a:rPr lang="es-UY" sz="1200" dirty="0"/>
              <a:t>La extensión percibida de la propia generación aumenta a medida que aumenta la edad:</a:t>
            </a:r>
          </a:p>
          <a:p>
            <a:r>
              <a:rPr lang="es-UY" sz="1200" b="0" dirty="0"/>
              <a:t>Mientras que la extensión de +/-5 años es aceptada por el 54% de los </a:t>
            </a:r>
            <a:r>
              <a:rPr lang="es-UY" sz="1200" b="0" dirty="0" err="1"/>
              <a:t>Millennials</a:t>
            </a:r>
            <a:r>
              <a:rPr lang="es-UY" sz="1200" b="0" dirty="0"/>
              <a:t>, ese porcentaje asciende a 85% entre los </a:t>
            </a:r>
            <a:r>
              <a:rPr lang="es-UY" sz="1200" b="0" dirty="0" err="1"/>
              <a:t>Baby</a:t>
            </a:r>
            <a:r>
              <a:rPr lang="es-UY" sz="1200" b="0" dirty="0"/>
              <a:t> </a:t>
            </a:r>
            <a:r>
              <a:rPr lang="es-UY" sz="1200" b="0" dirty="0" err="1"/>
              <a:t>Boomers</a:t>
            </a:r>
            <a:r>
              <a:rPr lang="es-UY" sz="1200" b="0" dirty="0"/>
              <a:t>.</a:t>
            </a:r>
          </a:p>
          <a:p>
            <a:r>
              <a:rPr lang="es-UY" sz="1200" b="0" dirty="0"/>
              <a:t>La extensión aceptada de +/-10 años pasa del 10% entre los </a:t>
            </a:r>
            <a:r>
              <a:rPr lang="es-UY" sz="1200" b="0" dirty="0" err="1"/>
              <a:t>Millennials</a:t>
            </a:r>
            <a:r>
              <a:rPr lang="es-UY" sz="1200" b="0" dirty="0"/>
              <a:t>, a 29% entre los </a:t>
            </a:r>
            <a:r>
              <a:rPr lang="es-UY" sz="1200" b="0" dirty="0" err="1"/>
              <a:t>Baby</a:t>
            </a:r>
            <a:r>
              <a:rPr lang="es-UY" sz="1200" b="0" dirty="0"/>
              <a:t> </a:t>
            </a:r>
            <a:r>
              <a:rPr lang="es-UY" sz="1200" b="0" dirty="0" err="1"/>
              <a:t>Boomers</a:t>
            </a:r>
            <a:r>
              <a:rPr lang="es-UY" sz="1200" b="0" dirty="0"/>
              <a:t>.</a:t>
            </a:r>
          </a:p>
          <a:p>
            <a:r>
              <a:rPr lang="es-UY" sz="1200" b="0" dirty="0"/>
              <a:t>La Generación X no presenta diferencias sustantivas con el total de los casos en ninguna de ambas aperturas.</a:t>
            </a:r>
          </a:p>
          <a:p>
            <a:pPr marL="0" indent="0">
              <a:buNone/>
            </a:pPr>
            <a:r>
              <a:rPr lang="es-UY" sz="1200" dirty="0"/>
              <a:t>No hay otras variables explicativas que se encuentren fuertemente asociadas a variaciones en la percepción de la extensión de la propia generación.</a:t>
            </a:r>
          </a:p>
        </p:txBody>
      </p:sp>
      <p:pic>
        <p:nvPicPr>
          <p:cNvPr id="14" name="Imagen 13">
            <a:extLst>
              <a:ext uri="{FF2B5EF4-FFF2-40B4-BE49-F238E27FC236}">
                <a16:creationId xmlns:a16="http://schemas.microsoft.com/office/drawing/2014/main" xmlns="" id="{061AE820-2BFC-4057-B71C-9056E0BCBA69}"/>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532011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Elipse 9"/>
          <p:cNvSpPr>
            <a:spLocks noChangeAspect="1"/>
          </p:cNvSpPr>
          <p:nvPr/>
        </p:nvSpPr>
        <p:spPr>
          <a:xfrm>
            <a:off x="3575316" y="570283"/>
            <a:ext cx="6151629" cy="615162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9" name="CuadroTexto 8"/>
          <p:cNvSpPr txBox="1"/>
          <p:nvPr/>
        </p:nvSpPr>
        <p:spPr>
          <a:xfrm>
            <a:off x="650078" y="1530312"/>
            <a:ext cx="3633889" cy="329320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10000"/>
              </a:lnSpc>
              <a:spcBef>
                <a:spcPts val="200"/>
              </a:spcBef>
              <a:spcAft>
                <a:spcPts val="200"/>
              </a:spcAft>
            </a:pPr>
            <a:r>
              <a:rPr lang="es-UY" sz="1200" b="1" dirty="0"/>
              <a:t>En total, 15% de los entrevistados conocen el nombre regularmente asignado a su propia generación</a:t>
            </a:r>
            <a:r>
              <a:rPr lang="es-UY" sz="1200" dirty="0"/>
              <a:t>: 9% lo menciona de forma espontánea, y 6% lo reconoce de forma guiada. </a:t>
            </a:r>
          </a:p>
          <a:p>
            <a:pPr algn="just">
              <a:lnSpc>
                <a:spcPct val="110000"/>
              </a:lnSpc>
              <a:spcBef>
                <a:spcPts val="200"/>
              </a:spcBef>
              <a:spcAft>
                <a:spcPts val="200"/>
              </a:spcAft>
            </a:pPr>
            <a:r>
              <a:rPr lang="es-UY" sz="1200" b="1" dirty="0">
                <a:solidFill>
                  <a:schemeClr val="accent2">
                    <a:lumMod val="75000"/>
                  </a:schemeClr>
                </a:solidFill>
              </a:rPr>
              <a:t>El conocimiento del nombre asignado a las distintas generaciones disminuye a medida que aumenta la edad, lo cual puede ser exclusivamente atribuido a un factor generacional</a:t>
            </a:r>
            <a:r>
              <a:rPr lang="es-UY" sz="1200" dirty="0">
                <a:solidFill>
                  <a:schemeClr val="accent2">
                    <a:lumMod val="75000"/>
                  </a:schemeClr>
                </a:solidFill>
              </a:rPr>
              <a:t>:</a:t>
            </a:r>
          </a:p>
          <a:p>
            <a:pPr marL="171450" lvl="0" indent="-171450" algn="just">
              <a:lnSpc>
                <a:spcPct val="110000"/>
              </a:lnSpc>
              <a:spcBef>
                <a:spcPts val="200"/>
              </a:spcBef>
              <a:spcAft>
                <a:spcPts val="200"/>
              </a:spcAft>
              <a:buClr>
                <a:schemeClr val="accent2"/>
              </a:buClr>
              <a:buFont typeface="Arial" panose="020B0604020202020204" pitchFamily="34" charset="0"/>
              <a:buChar char="•"/>
            </a:pPr>
            <a:r>
              <a:rPr lang="es-UY" sz="1200" b="1" dirty="0"/>
              <a:t>El conocimiento del nombre de la propia generación pasa de un total de 29% entre los </a:t>
            </a:r>
            <a:r>
              <a:rPr lang="es-UY" sz="1200" b="1" dirty="0" err="1"/>
              <a:t>Millennials</a:t>
            </a:r>
            <a:r>
              <a:rPr lang="es-UY" sz="1200" b="1" dirty="0"/>
              <a:t> a un 3% entre los </a:t>
            </a:r>
            <a:r>
              <a:rPr lang="es-UY" sz="1200" b="1" dirty="0" err="1"/>
              <a:t>Baby</a:t>
            </a:r>
            <a:r>
              <a:rPr lang="es-UY" sz="1200" b="1" dirty="0"/>
              <a:t> </a:t>
            </a:r>
            <a:r>
              <a:rPr lang="es-UY" sz="1200" b="1" dirty="0" err="1"/>
              <a:t>Boomers</a:t>
            </a:r>
            <a:r>
              <a:rPr lang="es-UY" sz="1200" dirty="0"/>
              <a:t>.</a:t>
            </a:r>
          </a:p>
          <a:p>
            <a:pPr marL="171450" lvl="0" indent="-171450" algn="just">
              <a:lnSpc>
                <a:spcPct val="110000"/>
              </a:lnSpc>
              <a:spcBef>
                <a:spcPts val="200"/>
              </a:spcBef>
              <a:spcAft>
                <a:spcPts val="200"/>
              </a:spcAft>
              <a:buClr>
                <a:schemeClr val="accent2"/>
              </a:buClr>
              <a:buFont typeface="Arial" panose="020B0604020202020204" pitchFamily="34" charset="0"/>
              <a:buChar char="•"/>
            </a:pPr>
            <a:r>
              <a:rPr lang="es-UY" sz="1200" dirty="0"/>
              <a:t>Si prestamos atención únicamente a las menciones espontáneas del nombre de la propia generación, esa proporción pasa del 18% en el caso de los </a:t>
            </a:r>
            <a:r>
              <a:rPr lang="es-UY" sz="1200" dirty="0" err="1"/>
              <a:t>Millennials</a:t>
            </a:r>
            <a:r>
              <a:rPr lang="es-UY" sz="1200" dirty="0"/>
              <a:t>, a un 1% entre los </a:t>
            </a:r>
            <a:r>
              <a:rPr lang="es-UY" sz="1200" dirty="0" err="1"/>
              <a:t>Baby</a:t>
            </a:r>
            <a:r>
              <a:rPr lang="es-UY" sz="1200" dirty="0"/>
              <a:t> </a:t>
            </a:r>
            <a:r>
              <a:rPr lang="es-UY" sz="1200" dirty="0" err="1"/>
              <a:t>Boomers</a:t>
            </a:r>
            <a:r>
              <a:rPr lang="es-UY" sz="1200" dirty="0"/>
              <a:t>.</a:t>
            </a:r>
          </a:p>
        </p:txBody>
      </p:sp>
      <p:sp>
        <p:nvSpPr>
          <p:cNvPr id="4" name="Marcador de número de diapositiva 3"/>
          <p:cNvSpPr>
            <a:spLocks noGrp="1"/>
          </p:cNvSpPr>
          <p:nvPr>
            <p:ph type="sldNum" sz="quarter" idx="12"/>
          </p:nvPr>
        </p:nvSpPr>
        <p:spPr/>
        <p:txBody>
          <a:bodyPr/>
          <a:lstStyle/>
          <a:p>
            <a:pPr>
              <a:defRPr/>
            </a:pPr>
            <a:fld id="{29701D2F-838C-4E86-9F15-A90E1B31B730}" type="slidenum">
              <a:rPr lang="es-MX" smtClean="0">
                <a:solidFill>
                  <a:srgbClr val="44546A"/>
                </a:solidFill>
              </a:rPr>
              <a:pPr>
                <a:defRPr/>
              </a:pPr>
              <a:t>42</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4. AUTOIDENTIFICACIÓN GENERACIONAL</a:t>
            </a:r>
          </a:p>
        </p:txBody>
      </p:sp>
      <p:sp>
        <p:nvSpPr>
          <p:cNvPr id="6" name="Rectángulo redondeado 29"/>
          <p:cNvSpPr/>
          <p:nvPr/>
        </p:nvSpPr>
        <p:spPr>
          <a:xfrm>
            <a:off x="972120" y="573509"/>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UY" sz="1600" b="1" kern="0" dirty="0">
                <a:solidFill>
                  <a:prstClr val="black"/>
                </a:solidFill>
              </a:rPr>
              <a:t>Resumen ejecutivo</a:t>
            </a:r>
            <a:endParaRPr lang="es-MX" sz="1600" b="1" kern="0" dirty="0">
              <a:solidFill>
                <a:prstClr val="black"/>
              </a:solidFill>
            </a:endParaRPr>
          </a:p>
        </p:txBody>
      </p:sp>
      <p:sp>
        <p:nvSpPr>
          <p:cNvPr id="13" name="CuadroTexto 12"/>
          <p:cNvSpPr txBox="1"/>
          <p:nvPr/>
        </p:nvSpPr>
        <p:spPr>
          <a:xfrm>
            <a:off x="650079" y="1125621"/>
            <a:ext cx="4222374" cy="307777"/>
          </a:xfrm>
          <a:prstGeom prst="rect">
            <a:avLst/>
          </a:prstGeom>
          <a:solidFill>
            <a:schemeClr val="accent2"/>
          </a:solidFill>
        </p:spPr>
        <p:txBody>
          <a:bodyPr wrap="none" rtlCol="0">
            <a:spAutoFit/>
          </a:bodyPr>
          <a:lstStyle/>
          <a:p>
            <a:r>
              <a:rPr lang="es-ES" sz="1400" b="1" dirty="0">
                <a:solidFill>
                  <a:prstClr val="white"/>
                </a:solidFill>
              </a:rPr>
              <a:t>4.3 CONOCIMIENTO DEL NOMBRE DE LA GENERACIÓN</a:t>
            </a:r>
            <a:endParaRPr lang="es-UY" sz="1400" b="1" dirty="0">
              <a:solidFill>
                <a:prstClr val="white"/>
              </a:solidFill>
            </a:endParaRPr>
          </a:p>
        </p:txBody>
      </p:sp>
      <p:sp>
        <p:nvSpPr>
          <p:cNvPr id="8" name="CuadroTexto 7"/>
          <p:cNvSpPr txBox="1"/>
          <p:nvPr/>
        </p:nvSpPr>
        <p:spPr>
          <a:xfrm>
            <a:off x="5004049" y="1635609"/>
            <a:ext cx="3744415" cy="298748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528763" indent="-171450" algn="just">
              <a:lnSpc>
                <a:spcPct val="110000"/>
              </a:lnSpc>
              <a:spcBef>
                <a:spcPts val="200"/>
              </a:spcBef>
              <a:spcAft>
                <a:spcPts val="200"/>
              </a:spcAft>
              <a:buFont typeface="Arial" panose="020B0604020202020204" pitchFamily="34" charset="0"/>
              <a:buChar char="•"/>
            </a:pPr>
            <a:r>
              <a:rPr lang="es-UY" sz="1200" b="1" dirty="0"/>
              <a:t>Entre los </a:t>
            </a:r>
            <a:r>
              <a:rPr lang="es-UY" sz="1200" b="1" dirty="0" err="1"/>
              <a:t>Millennials</a:t>
            </a:r>
            <a:r>
              <a:rPr lang="es-UY" sz="1200" b="1" dirty="0"/>
              <a:t>, la auto-identificación como </a:t>
            </a:r>
            <a:r>
              <a:rPr lang="es-UY" sz="1200" b="1" dirty="0" err="1"/>
              <a:t>Millennial</a:t>
            </a:r>
            <a:r>
              <a:rPr lang="es-UY" sz="1200" b="1" dirty="0"/>
              <a:t> es mayor para los residentes en la zona Centro-Sur y Sureste de Montevideo, entre los entrevistados que completaron la educación media, y entre los entrevistados de mayor nivel ocupacional (directivos y profesionales, y técnicos y especialistas).</a:t>
            </a:r>
          </a:p>
          <a:p>
            <a:pPr marL="171450" indent="-171450" algn="just">
              <a:lnSpc>
                <a:spcPct val="110000"/>
              </a:lnSpc>
              <a:spcBef>
                <a:spcPts val="200"/>
              </a:spcBef>
              <a:spcAft>
                <a:spcPts val="200"/>
              </a:spcAft>
              <a:buFont typeface="Arial" panose="020B0604020202020204" pitchFamily="34" charset="0"/>
              <a:buChar char="•"/>
            </a:pPr>
            <a:r>
              <a:rPr lang="es-UY" sz="1200" dirty="0"/>
              <a:t>De todas formas, </a:t>
            </a:r>
            <a:r>
              <a:rPr lang="es-UY" sz="1200" b="1" dirty="0">
                <a:solidFill>
                  <a:schemeClr val="accent2">
                    <a:lumMod val="75000"/>
                  </a:schemeClr>
                </a:solidFill>
              </a:rPr>
              <a:t>en ninguna de esas categorías el reconocimiento del nombre «</a:t>
            </a:r>
            <a:r>
              <a:rPr lang="es-UY" sz="1200" b="1" dirty="0" err="1">
                <a:solidFill>
                  <a:schemeClr val="accent2">
                    <a:lumMod val="75000"/>
                  </a:schemeClr>
                </a:solidFill>
              </a:rPr>
              <a:t>Millennial</a:t>
            </a:r>
            <a:r>
              <a:rPr lang="es-UY" sz="1200" b="1" dirty="0">
                <a:solidFill>
                  <a:schemeClr val="accent2">
                    <a:lumMod val="75000"/>
                  </a:schemeClr>
                </a:solidFill>
              </a:rPr>
              <a:t>» para la propia generación alcanza el 50% de los casos</a:t>
            </a:r>
            <a:r>
              <a:rPr lang="es-UY" sz="1200" dirty="0"/>
              <a:t>.</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30" y="1954942"/>
            <a:ext cx="1948922" cy="1221974"/>
          </a:xfrm>
          <a:prstGeom prst="rect">
            <a:avLst/>
          </a:prstGeom>
          <a:solidFill>
            <a:srgbClr val="44BFA6"/>
          </a:solidFill>
          <a:ln>
            <a:noFill/>
          </a:ln>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xmlns="" id="{31FBC7E3-32B4-428B-B7D0-44CDE4F67EFD}"/>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3904330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Elipse 19"/>
          <p:cNvSpPr>
            <a:spLocks noChangeAspect="1"/>
          </p:cNvSpPr>
          <p:nvPr/>
        </p:nvSpPr>
        <p:spPr>
          <a:xfrm>
            <a:off x="-527789" y="558120"/>
            <a:ext cx="6151629" cy="615162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4" name="Marcador de número de diapositiva 3"/>
          <p:cNvSpPr>
            <a:spLocks noGrp="1"/>
          </p:cNvSpPr>
          <p:nvPr>
            <p:ph type="sldNum" sz="quarter" idx="12"/>
          </p:nvPr>
        </p:nvSpPr>
        <p:spPr/>
        <p:txBody>
          <a:bodyPr/>
          <a:lstStyle/>
          <a:p>
            <a:pPr>
              <a:defRPr/>
            </a:pPr>
            <a:fld id="{29701D2F-838C-4E86-9F15-A90E1B31B730}" type="slidenum">
              <a:rPr lang="es-MX" smtClean="0">
                <a:solidFill>
                  <a:srgbClr val="44546A"/>
                </a:solidFill>
              </a:rPr>
              <a:pPr>
                <a:defRPr/>
              </a:pPr>
              <a:t>43</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4. AUTOIDENTIFICACIÓN GENERACIONAL</a:t>
            </a:r>
          </a:p>
        </p:txBody>
      </p:sp>
      <p:sp>
        <p:nvSpPr>
          <p:cNvPr id="6" name="Rectángulo redondeado 29"/>
          <p:cNvSpPr/>
          <p:nvPr/>
        </p:nvSpPr>
        <p:spPr>
          <a:xfrm>
            <a:off x="972120" y="573509"/>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UY" sz="1600" b="1" kern="0" dirty="0">
                <a:solidFill>
                  <a:prstClr val="black"/>
                </a:solidFill>
              </a:rPr>
              <a:t>Resumen ejecutivo</a:t>
            </a:r>
            <a:endParaRPr lang="es-MX" sz="1600" b="1" kern="0" dirty="0">
              <a:solidFill>
                <a:prstClr val="black"/>
              </a:solidFill>
            </a:endParaRPr>
          </a:p>
        </p:txBody>
      </p:sp>
      <p:sp>
        <p:nvSpPr>
          <p:cNvPr id="3" name="CuadroTexto 2"/>
          <p:cNvSpPr txBox="1"/>
          <p:nvPr/>
        </p:nvSpPr>
        <p:spPr>
          <a:xfrm>
            <a:off x="393744" y="1629022"/>
            <a:ext cx="3384376" cy="2784352"/>
          </a:xfrm>
          <a:prstGeom prst="rect">
            <a:avLst/>
          </a:prstGeom>
          <a:ln>
            <a:solidFill>
              <a:srgbClr val="FF6E0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a:lnSpc>
                <a:spcPct val="110000"/>
              </a:lnSpc>
              <a:spcBef>
                <a:spcPts val="200"/>
              </a:spcBef>
              <a:spcAft>
                <a:spcPts val="200"/>
              </a:spcAft>
            </a:pPr>
            <a:r>
              <a:rPr lang="es-UY" sz="1200" b="1" dirty="0">
                <a:solidFill>
                  <a:srgbClr val="CC5700"/>
                </a:solidFill>
              </a:rPr>
              <a:t>Tal como cabía esperar, la descripción que los entrevistados hacen de su propia generación, presenta importantes variaciones por generación</a:t>
            </a:r>
            <a:r>
              <a:rPr lang="es-UY" sz="1200" dirty="0"/>
              <a:t>.</a:t>
            </a:r>
          </a:p>
          <a:p>
            <a:pPr algn="just">
              <a:lnSpc>
                <a:spcPct val="110000"/>
              </a:lnSpc>
              <a:spcBef>
                <a:spcPts val="200"/>
              </a:spcBef>
              <a:spcAft>
                <a:spcPts val="200"/>
              </a:spcAft>
            </a:pPr>
            <a:r>
              <a:rPr lang="es-UY" sz="1200" dirty="0"/>
              <a:t>En términos generales, al analizar los distintos tipos de mención, estas diferencias no son fácilmente perceptibles: </a:t>
            </a:r>
            <a:r>
              <a:rPr lang="es-UY" sz="1200" b="1" dirty="0"/>
              <a:t>los </a:t>
            </a:r>
            <a:r>
              <a:rPr lang="es-UY" sz="1200" b="1" dirty="0" err="1"/>
              <a:t>Millennials</a:t>
            </a:r>
            <a:r>
              <a:rPr lang="es-UY" sz="1200" b="1" dirty="0"/>
              <a:t> presentan un porcentaje levemente mayor de referencias a aspectos sociales, mientras que las generaciones anteriores tienen a asociar a su generación con situaciones y cambios políticos</a:t>
            </a:r>
            <a:r>
              <a:rPr lang="es-UY" sz="1200" dirty="0"/>
              <a:t>. No obstante, el análisis pormenorizado evidencia diferencias sustantivas entre la imagen que las distintas generaciones tienen de sí mismas.</a:t>
            </a:r>
          </a:p>
        </p:txBody>
      </p:sp>
      <p:sp>
        <p:nvSpPr>
          <p:cNvPr id="12" name="CuadroTexto 11"/>
          <p:cNvSpPr txBox="1"/>
          <p:nvPr/>
        </p:nvSpPr>
        <p:spPr>
          <a:xfrm>
            <a:off x="251520" y="1098220"/>
            <a:ext cx="3668825" cy="307777"/>
          </a:xfrm>
          <a:prstGeom prst="rect">
            <a:avLst/>
          </a:prstGeom>
          <a:solidFill>
            <a:srgbClr val="FF6E01"/>
          </a:solidFill>
        </p:spPr>
        <p:txBody>
          <a:bodyPr wrap="none" rtlCol="0">
            <a:spAutoFit/>
          </a:bodyPr>
          <a:lstStyle/>
          <a:p>
            <a:r>
              <a:rPr lang="es-ES" sz="1400" b="1" dirty="0">
                <a:solidFill>
                  <a:prstClr val="white"/>
                </a:solidFill>
              </a:rPr>
              <a:t>4.4. DESCRIPCIÓN DE LA PROPIA GENERACIÓN </a:t>
            </a:r>
            <a:endParaRPr lang="es-UY" sz="1400" b="1" dirty="0">
              <a:solidFill>
                <a:prstClr val="white"/>
              </a:solidFill>
            </a:endParaRPr>
          </a:p>
        </p:txBody>
      </p:sp>
      <p:sp>
        <p:nvSpPr>
          <p:cNvPr id="9" name="CuadroTexto 8"/>
          <p:cNvSpPr txBox="1"/>
          <p:nvPr/>
        </p:nvSpPr>
        <p:spPr>
          <a:xfrm>
            <a:off x="4788024" y="1629022"/>
            <a:ext cx="3888432" cy="3079946"/>
          </a:xfrm>
          <a:prstGeom prst="rect">
            <a:avLst/>
          </a:prstGeom>
          <a:ln>
            <a:solidFill>
              <a:srgbClr val="FF6E0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171450" indent="-171450" algn="just">
              <a:lnSpc>
                <a:spcPct val="110000"/>
              </a:lnSpc>
              <a:spcBef>
                <a:spcPts val="200"/>
              </a:spcBef>
              <a:spcAft>
                <a:spcPts val="200"/>
              </a:spcAft>
              <a:buClr>
                <a:srgbClr val="FF6E01"/>
              </a:buClr>
              <a:buFont typeface="Wingdings" panose="05000000000000000000" pitchFamily="2" charset="2"/>
              <a:buChar char="§"/>
            </a:pPr>
            <a:endParaRPr lang="es-UY" sz="1200" b="1" dirty="0"/>
          </a:p>
          <a:p>
            <a:pPr marL="171450" indent="-171450" algn="just">
              <a:lnSpc>
                <a:spcPct val="110000"/>
              </a:lnSpc>
              <a:spcBef>
                <a:spcPts val="200"/>
              </a:spcBef>
              <a:spcAft>
                <a:spcPts val="200"/>
              </a:spcAft>
              <a:buClr>
                <a:srgbClr val="FF6E01"/>
              </a:buClr>
              <a:buFont typeface="Wingdings" panose="05000000000000000000" pitchFamily="2" charset="2"/>
              <a:buChar char="§"/>
            </a:pPr>
            <a:r>
              <a:rPr lang="es-UY" sz="1200" b="1" dirty="0"/>
              <a:t>Entre los </a:t>
            </a:r>
            <a:r>
              <a:rPr lang="es-UY" sz="1200" b="1" dirty="0" err="1"/>
              <a:t>Baby</a:t>
            </a:r>
            <a:r>
              <a:rPr lang="es-UY" sz="1200" b="1" dirty="0"/>
              <a:t> </a:t>
            </a:r>
            <a:r>
              <a:rPr lang="es-UY" sz="1200" b="1" dirty="0" err="1"/>
              <a:t>Boomers</a:t>
            </a:r>
            <a:r>
              <a:rPr lang="es-UY" sz="1200" b="1" dirty="0"/>
              <a:t>, las referencias a la dictadura y la represión política tienen la mayor relevancia</a:t>
            </a:r>
            <a:r>
              <a:rPr lang="es-UY" sz="1200" dirty="0"/>
              <a:t>, lo cual trae aparejado un correlato actitudinal en términos como “luchadora” o “rebelde”.</a:t>
            </a:r>
          </a:p>
          <a:p>
            <a:pPr marL="171450" indent="-171450" algn="just">
              <a:lnSpc>
                <a:spcPct val="110000"/>
              </a:lnSpc>
              <a:spcBef>
                <a:spcPts val="200"/>
              </a:spcBef>
              <a:spcAft>
                <a:spcPts val="200"/>
              </a:spcAft>
              <a:buClr>
                <a:srgbClr val="FF6E01"/>
              </a:buClr>
              <a:buFont typeface="Wingdings" panose="05000000000000000000" pitchFamily="2" charset="2"/>
              <a:buChar char="§"/>
            </a:pPr>
            <a:r>
              <a:rPr lang="es-UY" sz="1200" dirty="0"/>
              <a:t>Otro conjunto de referencias importantes refiere a aspectos sociales y culturales de la misma época, principalmente centrada en el movimiento hippie, la idea de libertad, y la música, con características actitudinales asociadas como “idealista” y “solidaria”.</a:t>
            </a:r>
          </a:p>
          <a:p>
            <a:pPr marL="171450" indent="-171450" algn="just">
              <a:lnSpc>
                <a:spcPct val="110000"/>
              </a:lnSpc>
              <a:spcBef>
                <a:spcPts val="200"/>
              </a:spcBef>
              <a:spcAft>
                <a:spcPts val="200"/>
              </a:spcAft>
              <a:buClr>
                <a:srgbClr val="FF6E01"/>
              </a:buClr>
              <a:buFont typeface="Wingdings" panose="05000000000000000000" pitchFamily="2" charset="2"/>
              <a:buChar char="§"/>
            </a:pPr>
            <a:r>
              <a:rPr lang="es-UY" sz="1200" dirty="0"/>
              <a:t>En tercer lugar, existe un conjunto disperso de referencias a actitudes más tradicionales o conservadoras, tales como “valores”, “educación”, “responsable” o “respeto”</a:t>
            </a:r>
          </a:p>
        </p:txBody>
      </p:sp>
      <p:sp>
        <p:nvSpPr>
          <p:cNvPr id="10" name="CuadroTexto 9"/>
          <p:cNvSpPr txBox="1"/>
          <p:nvPr/>
        </p:nvSpPr>
        <p:spPr>
          <a:xfrm>
            <a:off x="4926373" y="1475545"/>
            <a:ext cx="1394934" cy="307777"/>
          </a:xfrm>
          <a:prstGeom prst="rect">
            <a:avLst/>
          </a:prstGeom>
          <a:solidFill>
            <a:schemeClr val="bg1"/>
          </a:solidFill>
          <a:ln w="28575">
            <a:solidFill>
              <a:srgbClr val="FF6E01"/>
            </a:solidFill>
          </a:ln>
        </p:spPr>
        <p:txBody>
          <a:bodyPr wrap="none" rtlCol="0">
            <a:spAutoFit/>
          </a:bodyPr>
          <a:lstStyle/>
          <a:p>
            <a:r>
              <a:rPr lang="es-ES" sz="1400" b="1" dirty="0">
                <a:solidFill>
                  <a:srgbClr val="FF6E01"/>
                </a:solidFill>
              </a:rPr>
              <a:t>BABY BOOMERS</a:t>
            </a:r>
            <a:endParaRPr lang="es-UY" sz="1400" b="1" dirty="0">
              <a:solidFill>
                <a:srgbClr val="FF6E01"/>
              </a:solidFill>
            </a:endParaRPr>
          </a:p>
        </p:txBody>
      </p:sp>
      <p:cxnSp>
        <p:nvCxnSpPr>
          <p:cNvPr id="11" name="Conector recto 10"/>
          <p:cNvCxnSpPr>
            <a:stCxn id="3" idx="0"/>
            <a:endCxn id="12" idx="2"/>
          </p:cNvCxnSpPr>
          <p:nvPr/>
        </p:nvCxnSpPr>
        <p:spPr>
          <a:xfrm flipV="1">
            <a:off x="2085932" y="1405997"/>
            <a:ext cx="1" cy="223025"/>
          </a:xfrm>
          <a:prstGeom prst="line">
            <a:avLst/>
          </a:prstGeom>
          <a:ln>
            <a:solidFill>
              <a:srgbClr val="FF6E01"/>
            </a:solidFill>
          </a:ln>
        </p:spPr>
        <p:style>
          <a:lnRef idx="1">
            <a:schemeClr val="accent1"/>
          </a:lnRef>
          <a:fillRef idx="0">
            <a:schemeClr val="accent1"/>
          </a:fillRef>
          <a:effectRef idx="0">
            <a:schemeClr val="accent1"/>
          </a:effectRef>
          <a:fontRef idx="minor">
            <a:schemeClr val="tx1"/>
          </a:fontRef>
        </p:style>
      </p:cxnSp>
      <p:cxnSp>
        <p:nvCxnSpPr>
          <p:cNvPr id="16" name="Conector angular 15"/>
          <p:cNvCxnSpPr>
            <a:stCxn id="12" idx="3"/>
            <a:endCxn id="10" idx="0"/>
          </p:cNvCxnSpPr>
          <p:nvPr/>
        </p:nvCxnSpPr>
        <p:spPr>
          <a:xfrm>
            <a:off x="3920345" y="1252109"/>
            <a:ext cx="1703495" cy="223436"/>
          </a:xfrm>
          <a:prstGeom prst="bentConnector2">
            <a:avLst/>
          </a:prstGeom>
          <a:ln>
            <a:solidFill>
              <a:srgbClr val="FF6E01"/>
            </a:solidFill>
          </a:ln>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xmlns="" id="{14378E90-8791-4F78-BDAC-FB119E114C29}"/>
              </a:ext>
            </a:extLst>
          </p:cNvPr>
          <p:cNvPicPr>
            <a:picLocks noChangeAspect="1"/>
          </p:cNvPicPr>
          <p:nvPr/>
        </p:nvPicPr>
        <p:blipFill rotWithShape="1">
          <a:blip r:embed="rId3"/>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376761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Elipse 24"/>
          <p:cNvSpPr>
            <a:spLocks noChangeAspect="1"/>
          </p:cNvSpPr>
          <p:nvPr/>
        </p:nvSpPr>
        <p:spPr>
          <a:xfrm>
            <a:off x="3707904" y="212703"/>
            <a:ext cx="6151629" cy="615162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4" name="Marcador de número de diapositiva 3"/>
          <p:cNvSpPr>
            <a:spLocks noGrp="1"/>
          </p:cNvSpPr>
          <p:nvPr>
            <p:ph type="sldNum" sz="quarter" idx="12"/>
          </p:nvPr>
        </p:nvSpPr>
        <p:spPr/>
        <p:txBody>
          <a:bodyPr/>
          <a:lstStyle/>
          <a:p>
            <a:pPr>
              <a:defRPr/>
            </a:pPr>
            <a:fld id="{29701D2F-838C-4E86-9F15-A90E1B31B730}" type="slidenum">
              <a:rPr lang="es-MX" smtClean="0">
                <a:solidFill>
                  <a:srgbClr val="44546A"/>
                </a:solidFill>
              </a:rPr>
              <a:pPr>
                <a:defRPr/>
              </a:pPr>
              <a:t>44</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4. AUTOIDENTIFICACIÓN GENERACIONAL</a:t>
            </a:r>
          </a:p>
        </p:txBody>
      </p:sp>
      <p:sp>
        <p:nvSpPr>
          <p:cNvPr id="6" name="Rectángulo redondeado 29"/>
          <p:cNvSpPr/>
          <p:nvPr/>
        </p:nvSpPr>
        <p:spPr>
          <a:xfrm>
            <a:off x="972120" y="573509"/>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UY" sz="1600" b="1" kern="0" dirty="0">
                <a:solidFill>
                  <a:prstClr val="black"/>
                </a:solidFill>
              </a:rPr>
              <a:t>Resumen ejecutivo</a:t>
            </a:r>
            <a:endParaRPr lang="es-MX" sz="1600" b="1" kern="0" dirty="0">
              <a:solidFill>
                <a:prstClr val="black"/>
              </a:solidFill>
            </a:endParaRPr>
          </a:p>
        </p:txBody>
      </p:sp>
      <p:sp>
        <p:nvSpPr>
          <p:cNvPr id="11" name="CuadroTexto 10"/>
          <p:cNvSpPr txBox="1"/>
          <p:nvPr/>
        </p:nvSpPr>
        <p:spPr>
          <a:xfrm>
            <a:off x="539552" y="1264363"/>
            <a:ext cx="3668825" cy="307777"/>
          </a:xfrm>
          <a:prstGeom prst="rect">
            <a:avLst/>
          </a:prstGeom>
          <a:solidFill>
            <a:srgbClr val="FF6E01"/>
          </a:solidFill>
        </p:spPr>
        <p:txBody>
          <a:bodyPr wrap="none" rtlCol="0">
            <a:spAutoFit/>
          </a:bodyPr>
          <a:lstStyle/>
          <a:p>
            <a:r>
              <a:rPr lang="es-ES" sz="1400" b="1" dirty="0">
                <a:solidFill>
                  <a:prstClr val="white"/>
                </a:solidFill>
              </a:rPr>
              <a:t>4.4. DESCRIPCIÓN DE LA PROPIA GENERACIÓN </a:t>
            </a:r>
            <a:endParaRPr lang="es-UY" sz="1400" b="1" dirty="0">
              <a:solidFill>
                <a:prstClr val="white"/>
              </a:solidFill>
            </a:endParaRPr>
          </a:p>
        </p:txBody>
      </p:sp>
      <p:sp>
        <p:nvSpPr>
          <p:cNvPr id="14" name="CuadroTexto 13"/>
          <p:cNvSpPr txBox="1"/>
          <p:nvPr/>
        </p:nvSpPr>
        <p:spPr>
          <a:xfrm>
            <a:off x="539552" y="1845046"/>
            <a:ext cx="3888432" cy="2886944"/>
          </a:xfrm>
          <a:prstGeom prst="rect">
            <a:avLst/>
          </a:prstGeom>
          <a:ln>
            <a:solidFill>
              <a:srgbClr val="FF6E0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171450" indent="-171450" algn="just">
              <a:lnSpc>
                <a:spcPct val="110000"/>
              </a:lnSpc>
              <a:spcBef>
                <a:spcPts val="200"/>
              </a:spcBef>
              <a:spcAft>
                <a:spcPts val="200"/>
              </a:spcAft>
              <a:buClr>
                <a:srgbClr val="FF6E01"/>
              </a:buClr>
              <a:buFont typeface="Wingdings" panose="05000000000000000000" pitchFamily="2" charset="2"/>
              <a:buChar char="§"/>
            </a:pPr>
            <a:endParaRPr lang="es-UY" sz="1200" dirty="0"/>
          </a:p>
          <a:p>
            <a:pPr marL="171450" indent="-171450" algn="just">
              <a:lnSpc>
                <a:spcPct val="110000"/>
              </a:lnSpc>
              <a:spcBef>
                <a:spcPts val="200"/>
              </a:spcBef>
              <a:spcAft>
                <a:spcPts val="200"/>
              </a:spcAft>
              <a:buClr>
                <a:srgbClr val="FF6E01"/>
              </a:buClr>
              <a:buFont typeface="Wingdings" panose="05000000000000000000" pitchFamily="2" charset="2"/>
              <a:buChar char="§"/>
            </a:pPr>
            <a:r>
              <a:rPr lang="es-UY" sz="1200" b="1" dirty="0"/>
              <a:t>Entre los integrantes de la Generación X, el concepto de “transición” domina el panorama. Esa transición parece estar asociada en parte a la apertura democrática, pero también a la incipiente revolución tecnológica.</a:t>
            </a:r>
          </a:p>
          <a:p>
            <a:pPr marL="171450" indent="-171450" algn="just">
              <a:lnSpc>
                <a:spcPct val="110000"/>
              </a:lnSpc>
              <a:spcBef>
                <a:spcPts val="200"/>
              </a:spcBef>
              <a:spcAft>
                <a:spcPts val="200"/>
              </a:spcAft>
              <a:buClr>
                <a:srgbClr val="FF6E01"/>
              </a:buClr>
              <a:buFont typeface="Wingdings" panose="05000000000000000000" pitchFamily="2" charset="2"/>
              <a:buChar char="§"/>
            </a:pPr>
            <a:r>
              <a:rPr lang="es-UY" sz="1200" dirty="0"/>
              <a:t>En términos políticos, continúan apareciendo referencias a la dictadura, pero tienen más peso referencias a la democracia y la libertad.</a:t>
            </a:r>
          </a:p>
          <a:p>
            <a:pPr marL="171450" indent="-171450" algn="just">
              <a:lnSpc>
                <a:spcPct val="110000"/>
              </a:lnSpc>
              <a:spcBef>
                <a:spcPts val="200"/>
              </a:spcBef>
              <a:spcAft>
                <a:spcPts val="200"/>
              </a:spcAft>
              <a:buClr>
                <a:srgbClr val="FF6E01"/>
              </a:buClr>
              <a:buFont typeface="Wingdings" panose="05000000000000000000" pitchFamily="2" charset="2"/>
              <a:buChar char="§"/>
            </a:pPr>
            <a:r>
              <a:rPr lang="es-UY" sz="1200" dirty="0"/>
              <a:t>También presentan relevancia las definiciones actitudinales de la generación, principalmente la idea de respeto (probablemente en contraposición a la idea que los integrantes de la Generación X tienen de las generaciones más jóvenes).</a:t>
            </a:r>
          </a:p>
        </p:txBody>
      </p:sp>
      <p:sp>
        <p:nvSpPr>
          <p:cNvPr id="15" name="CuadroTexto 14"/>
          <p:cNvSpPr txBox="1"/>
          <p:nvPr/>
        </p:nvSpPr>
        <p:spPr>
          <a:xfrm>
            <a:off x="677901" y="1691569"/>
            <a:ext cx="1323889" cy="307777"/>
          </a:xfrm>
          <a:prstGeom prst="rect">
            <a:avLst/>
          </a:prstGeom>
          <a:solidFill>
            <a:schemeClr val="bg1"/>
          </a:solidFill>
          <a:ln w="28575">
            <a:solidFill>
              <a:srgbClr val="FF6E01"/>
            </a:solidFill>
          </a:ln>
        </p:spPr>
        <p:txBody>
          <a:bodyPr wrap="none" rtlCol="0">
            <a:spAutoFit/>
          </a:bodyPr>
          <a:lstStyle/>
          <a:p>
            <a:r>
              <a:rPr lang="es-ES" sz="1400" b="1" dirty="0">
                <a:solidFill>
                  <a:srgbClr val="FF6E01"/>
                </a:solidFill>
              </a:rPr>
              <a:t>GENERACIÓN X</a:t>
            </a:r>
            <a:endParaRPr lang="es-UY" sz="1400" b="1" dirty="0">
              <a:solidFill>
                <a:srgbClr val="FF6E01"/>
              </a:solidFill>
            </a:endParaRPr>
          </a:p>
        </p:txBody>
      </p:sp>
      <p:sp>
        <p:nvSpPr>
          <p:cNvPr id="16" name="CuadroTexto 15"/>
          <p:cNvSpPr txBox="1"/>
          <p:nvPr/>
        </p:nvSpPr>
        <p:spPr>
          <a:xfrm>
            <a:off x="4932040" y="1414717"/>
            <a:ext cx="4032448" cy="3293209"/>
          </a:xfrm>
          <a:prstGeom prst="rect">
            <a:avLst/>
          </a:prstGeom>
          <a:ln>
            <a:solidFill>
              <a:srgbClr val="FF6E0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171450" indent="-171450" algn="just">
              <a:lnSpc>
                <a:spcPct val="110000"/>
              </a:lnSpc>
              <a:spcBef>
                <a:spcPts val="200"/>
              </a:spcBef>
              <a:spcAft>
                <a:spcPts val="200"/>
              </a:spcAft>
              <a:buClr>
                <a:srgbClr val="FF6E01"/>
              </a:buClr>
              <a:buFont typeface="Wingdings" panose="05000000000000000000" pitchFamily="2" charset="2"/>
              <a:buChar char="§"/>
            </a:pPr>
            <a:endParaRPr lang="es-UY" sz="1200" b="1" dirty="0"/>
          </a:p>
          <a:p>
            <a:pPr marL="171450" indent="-171450" algn="just">
              <a:lnSpc>
                <a:spcPct val="110000"/>
              </a:lnSpc>
              <a:spcBef>
                <a:spcPts val="200"/>
              </a:spcBef>
              <a:spcAft>
                <a:spcPts val="200"/>
              </a:spcAft>
              <a:buClr>
                <a:srgbClr val="FF6E01"/>
              </a:buClr>
              <a:buFont typeface="Wingdings" panose="05000000000000000000" pitchFamily="2" charset="2"/>
              <a:buChar char="§"/>
            </a:pPr>
            <a:r>
              <a:rPr lang="es-UY" sz="1200" b="1" dirty="0"/>
              <a:t>Entre los </a:t>
            </a:r>
            <a:r>
              <a:rPr lang="es-UY" sz="1200" b="1" dirty="0" err="1"/>
              <a:t>Millennials</a:t>
            </a:r>
            <a:r>
              <a:rPr lang="es-UY" sz="1200" b="1" dirty="0"/>
              <a:t>, la revolución tecnológica caracteriza con mucha fuerza a la </a:t>
            </a:r>
            <a:r>
              <a:rPr lang="es-UY" sz="1200" b="1" dirty="0" err="1"/>
              <a:t>autoidentificación</a:t>
            </a:r>
            <a:r>
              <a:rPr lang="es-UY" sz="1200" b="1" dirty="0"/>
              <a:t> generacional, con menciones a la “tecnología”, el “cambio tecnológico”, la “comunicación” e “Internet”.</a:t>
            </a:r>
          </a:p>
          <a:p>
            <a:pPr marL="171450" indent="-171450" algn="just">
              <a:lnSpc>
                <a:spcPct val="110000"/>
              </a:lnSpc>
              <a:spcBef>
                <a:spcPts val="200"/>
              </a:spcBef>
              <a:spcAft>
                <a:spcPts val="200"/>
              </a:spcAft>
              <a:buClr>
                <a:srgbClr val="FF6E01"/>
              </a:buClr>
              <a:buFont typeface="Wingdings" panose="05000000000000000000" pitchFamily="2" charset="2"/>
              <a:buChar char="§"/>
            </a:pPr>
            <a:r>
              <a:rPr lang="es-UY" sz="1200" dirty="0"/>
              <a:t>Las definiciones basadas en actitudes tienen también mucha relevancia, aunque también son muy dispersas y variadas: aparece una veta de definiciones basadas en el “individualismo” y el “egoísmo”, pero también cobran fuerza definiciones tan desparejas y hasta contradictorias como “políticamente correcto”, “rebelde”, “adaptación”, “despreocupada” o “iniciativa”.</a:t>
            </a:r>
          </a:p>
          <a:p>
            <a:pPr marL="171450" indent="-171450" algn="just">
              <a:lnSpc>
                <a:spcPct val="110000"/>
              </a:lnSpc>
              <a:spcBef>
                <a:spcPts val="200"/>
              </a:spcBef>
              <a:spcAft>
                <a:spcPts val="200"/>
              </a:spcAft>
              <a:buClr>
                <a:srgbClr val="FF6E01"/>
              </a:buClr>
              <a:buFont typeface="Wingdings" panose="05000000000000000000" pitchFamily="2" charset="2"/>
              <a:buChar char="§"/>
            </a:pPr>
            <a:r>
              <a:rPr lang="es-UY" sz="1200" dirty="0"/>
              <a:t>La dimensión política está casi completamente ausente de la definición que los </a:t>
            </a:r>
            <a:r>
              <a:rPr lang="es-UY" sz="1200" dirty="0" err="1"/>
              <a:t>Millennials</a:t>
            </a:r>
            <a:r>
              <a:rPr lang="es-UY" sz="1200" dirty="0"/>
              <a:t> hacen de su propia generación.</a:t>
            </a:r>
          </a:p>
        </p:txBody>
      </p:sp>
      <p:cxnSp>
        <p:nvCxnSpPr>
          <p:cNvPr id="18" name="Conector angular 17"/>
          <p:cNvCxnSpPr>
            <a:stCxn id="11" idx="1"/>
            <a:endCxn id="15" idx="1"/>
          </p:cNvCxnSpPr>
          <p:nvPr/>
        </p:nvCxnSpPr>
        <p:spPr>
          <a:xfrm rot="10800000" flipH="1" flipV="1">
            <a:off x="539551" y="1418252"/>
            <a:ext cx="138349" cy="427206"/>
          </a:xfrm>
          <a:prstGeom prst="bentConnector3">
            <a:avLst>
              <a:gd name="adj1" fmla="val -165234"/>
            </a:avLst>
          </a:prstGeom>
          <a:ln>
            <a:solidFill>
              <a:srgbClr val="FF6E01"/>
            </a:solidFill>
          </a:ln>
        </p:spPr>
        <p:style>
          <a:lnRef idx="1">
            <a:schemeClr val="accent1"/>
          </a:lnRef>
          <a:fillRef idx="0">
            <a:schemeClr val="accent1"/>
          </a:fillRef>
          <a:effectRef idx="0">
            <a:schemeClr val="accent1"/>
          </a:effectRef>
          <a:fontRef idx="minor">
            <a:schemeClr val="tx1"/>
          </a:fontRef>
        </p:style>
      </p:cxnSp>
      <p:cxnSp>
        <p:nvCxnSpPr>
          <p:cNvPr id="20" name="Conector angular 19"/>
          <p:cNvCxnSpPr>
            <a:stCxn id="11" idx="3"/>
            <a:endCxn id="17" idx="0"/>
          </p:cNvCxnSpPr>
          <p:nvPr/>
        </p:nvCxnSpPr>
        <p:spPr>
          <a:xfrm flipV="1">
            <a:off x="4208377" y="1265560"/>
            <a:ext cx="1531356" cy="152692"/>
          </a:xfrm>
          <a:prstGeom prst="bentConnector4">
            <a:avLst>
              <a:gd name="adj1" fmla="val 79394"/>
              <a:gd name="adj2" fmla="val -1651"/>
            </a:avLst>
          </a:prstGeom>
          <a:ln>
            <a:solidFill>
              <a:srgbClr val="FF6E01"/>
            </a:solidFill>
          </a:ln>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5148064" y="1265560"/>
            <a:ext cx="1183337" cy="307777"/>
          </a:xfrm>
          <a:prstGeom prst="rect">
            <a:avLst/>
          </a:prstGeom>
          <a:solidFill>
            <a:schemeClr val="bg1"/>
          </a:solidFill>
          <a:ln w="28575">
            <a:solidFill>
              <a:srgbClr val="FF6E01"/>
            </a:solidFill>
          </a:ln>
        </p:spPr>
        <p:txBody>
          <a:bodyPr wrap="none" rtlCol="0">
            <a:spAutoFit/>
          </a:bodyPr>
          <a:lstStyle/>
          <a:p>
            <a:r>
              <a:rPr lang="es-ES" sz="1400" b="1" dirty="0">
                <a:solidFill>
                  <a:srgbClr val="FF6E01"/>
                </a:solidFill>
              </a:rPr>
              <a:t>MILLENNIALS</a:t>
            </a:r>
            <a:endParaRPr lang="es-UY" sz="1400" b="1" dirty="0">
              <a:solidFill>
                <a:srgbClr val="FF6E01"/>
              </a:solidFill>
            </a:endParaRPr>
          </a:p>
        </p:txBody>
      </p:sp>
      <p:pic>
        <p:nvPicPr>
          <p:cNvPr id="13" name="Imagen 12">
            <a:extLst>
              <a:ext uri="{FF2B5EF4-FFF2-40B4-BE49-F238E27FC236}">
                <a16:creationId xmlns:a16="http://schemas.microsoft.com/office/drawing/2014/main" xmlns="" id="{2A9991DF-0817-4165-A91C-157935B2360E}"/>
              </a:ext>
            </a:extLst>
          </p:cNvPr>
          <p:cNvPicPr>
            <a:picLocks noChangeAspect="1"/>
          </p:cNvPicPr>
          <p:nvPr/>
        </p:nvPicPr>
        <p:blipFill rotWithShape="1">
          <a:blip r:embed="rId3"/>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203814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Marcador de número de diapositiva"/>
          <p:cNvSpPr txBox="1">
            <a:spLocks noChangeAspect="1"/>
          </p:cNvSpPr>
          <p:nvPr/>
        </p:nvSpPr>
        <p:spPr>
          <a:xfrm>
            <a:off x="8559125" y="4558625"/>
            <a:ext cx="612726" cy="612726"/>
          </a:xfrm>
          <a:prstGeom prst="ellipse">
            <a:avLst/>
          </a:prstGeom>
          <a:noFill/>
          <a:ln w="38100">
            <a:noFill/>
          </a:ln>
        </p:spPr>
        <p:txBody>
          <a:bodyPr vert="horz" lIns="68580" tIns="34290" rIns="68580" bIns="34290" rtlCol="0" anchor="ctr"/>
          <a:lstStyle>
            <a:defPPr>
              <a:defRPr lang="es-MX"/>
            </a:defPPr>
            <a:lvl1pPr algn="ctr">
              <a:defRPr sz="2400" b="1">
                <a:solidFill>
                  <a:schemeClr val="tx2"/>
                </a:solidFill>
              </a:defRPr>
            </a:lvl1pPr>
          </a:lstStyle>
          <a:p>
            <a:fld id="{29701D2F-838C-4E86-9F15-A90E1B31B730}" type="slidenum">
              <a:rPr lang="es-MX" sz="1350"/>
              <a:pPr/>
              <a:t>45</a:t>
            </a:fld>
            <a:endParaRPr lang="es-MX" sz="1350" dirty="0"/>
          </a:p>
        </p:txBody>
      </p:sp>
      <p:sp>
        <p:nvSpPr>
          <p:cNvPr id="8" name="Rectángulo redondeado 7"/>
          <p:cNvSpPr/>
          <p:nvPr/>
        </p:nvSpPr>
        <p:spPr>
          <a:xfrm>
            <a:off x="1350845" y="2992364"/>
            <a:ext cx="6561579" cy="355944"/>
          </a:xfrm>
          <a:prstGeom prst="roundRect">
            <a:avLst/>
          </a:prstGeom>
          <a:solidFill>
            <a:schemeClr val="accent5">
              <a:lumMod val="75000"/>
            </a:schemeClr>
          </a:solidFill>
          <a:ln w="12700" cap="flat" cmpd="sng" algn="ctr">
            <a:noFill/>
            <a:prstDash val="solid"/>
            <a:miter lim="800000"/>
          </a:ln>
          <a:effectLst/>
        </p:spPr>
        <p:txBody>
          <a:bodyPr rtlCol="0" anchor="ctr"/>
          <a:lstStyle/>
          <a:p>
            <a:r>
              <a:rPr lang="es-MX" sz="2100" b="1" kern="0" dirty="0">
                <a:solidFill>
                  <a:schemeClr val="bg1"/>
                </a:solidFill>
              </a:rPr>
              <a:t>Conclusiones</a:t>
            </a:r>
          </a:p>
        </p:txBody>
      </p:sp>
      <p:sp>
        <p:nvSpPr>
          <p:cNvPr id="9" name="Rectángulo redondeado 8"/>
          <p:cNvSpPr/>
          <p:nvPr/>
        </p:nvSpPr>
        <p:spPr>
          <a:xfrm>
            <a:off x="1350845" y="1693513"/>
            <a:ext cx="6561579" cy="371543"/>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r>
              <a:rPr lang="es-MX" sz="2100" kern="0" dirty="0">
                <a:solidFill>
                  <a:schemeClr val="tx1">
                    <a:lumMod val="65000"/>
                    <a:lumOff val="35000"/>
                  </a:schemeClr>
                </a:solidFill>
              </a:rPr>
              <a:t>Objetivos de Investigación</a:t>
            </a:r>
          </a:p>
        </p:txBody>
      </p:sp>
      <p:sp>
        <p:nvSpPr>
          <p:cNvPr id="10" name="Rectángulo redondeado 9"/>
          <p:cNvSpPr/>
          <p:nvPr/>
        </p:nvSpPr>
        <p:spPr>
          <a:xfrm>
            <a:off x="1350845" y="2564613"/>
            <a:ext cx="6561579" cy="355944"/>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r>
              <a:rPr lang="es-MX" sz="2100" kern="0" dirty="0">
                <a:solidFill>
                  <a:schemeClr val="tx1">
                    <a:lumMod val="65000"/>
                    <a:lumOff val="35000"/>
                  </a:schemeClr>
                </a:solidFill>
              </a:rPr>
              <a:t>Resultados de Investigación</a:t>
            </a:r>
          </a:p>
        </p:txBody>
      </p:sp>
      <p:sp>
        <p:nvSpPr>
          <p:cNvPr id="12" name="Rectángulo redondeado 11"/>
          <p:cNvSpPr/>
          <p:nvPr/>
        </p:nvSpPr>
        <p:spPr>
          <a:xfrm>
            <a:off x="1350845" y="2136863"/>
            <a:ext cx="6561579" cy="355944"/>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r>
              <a:rPr lang="es-MX" sz="2100" kern="0" dirty="0">
                <a:solidFill>
                  <a:schemeClr val="tx1">
                    <a:lumMod val="65000"/>
                    <a:lumOff val="35000"/>
                  </a:schemeClr>
                </a:solidFill>
              </a:rPr>
              <a:t>Ficha Técnica</a:t>
            </a:r>
          </a:p>
        </p:txBody>
      </p:sp>
      <p:pic>
        <p:nvPicPr>
          <p:cNvPr id="7" name="Imagen 6">
            <a:extLst>
              <a:ext uri="{FF2B5EF4-FFF2-40B4-BE49-F238E27FC236}">
                <a16:creationId xmlns:a16="http://schemas.microsoft.com/office/drawing/2014/main" xmlns="" id="{D41DFE3D-778D-4F31-B327-DE5D6ED6E3C9}"/>
              </a:ext>
            </a:extLst>
          </p:cNvPr>
          <p:cNvPicPr>
            <a:picLocks noChangeAspect="1"/>
          </p:cNvPicPr>
          <p:nvPr/>
        </p:nvPicPr>
        <p:blipFill rotWithShape="1">
          <a:blip r:embed="rId2"/>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35128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lipse 15"/>
          <p:cNvSpPr>
            <a:spLocks noChangeAspect="1"/>
          </p:cNvSpPr>
          <p:nvPr/>
        </p:nvSpPr>
        <p:spPr>
          <a:xfrm>
            <a:off x="649092" y="699542"/>
            <a:ext cx="2026316" cy="202631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5" name="Elipse 14"/>
          <p:cNvSpPr>
            <a:spLocks noChangeAspect="1"/>
          </p:cNvSpPr>
          <p:nvPr/>
        </p:nvSpPr>
        <p:spPr>
          <a:xfrm>
            <a:off x="649091" y="2120400"/>
            <a:ext cx="2026316" cy="202631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latin typeface="Cocogoose" panose="02000000000000000000" pitchFamily="2" charset="0"/>
            </a:endParaRPr>
          </a:p>
        </p:txBody>
      </p:sp>
      <p:sp>
        <p:nvSpPr>
          <p:cNvPr id="17" name="Elipse 16"/>
          <p:cNvSpPr>
            <a:spLocks noChangeAspect="1"/>
          </p:cNvSpPr>
          <p:nvPr/>
        </p:nvSpPr>
        <p:spPr>
          <a:xfrm>
            <a:off x="649092" y="3632568"/>
            <a:ext cx="2026316" cy="20263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8" name="CuadroTexto 17"/>
          <p:cNvSpPr txBox="1"/>
          <p:nvPr/>
        </p:nvSpPr>
        <p:spPr>
          <a:xfrm>
            <a:off x="649091" y="1193143"/>
            <a:ext cx="2026316" cy="830997"/>
          </a:xfrm>
          <a:prstGeom prst="rect">
            <a:avLst/>
          </a:prstGeom>
          <a:noFill/>
        </p:spPr>
        <p:txBody>
          <a:bodyPr wrap="square" rtlCol="0">
            <a:spAutoFit/>
          </a:bodyPr>
          <a:lstStyle/>
          <a:p>
            <a:pPr algn="ctr"/>
            <a:r>
              <a:rPr lang="es-UY" sz="1200" b="1" dirty="0">
                <a:solidFill>
                  <a:schemeClr val="bg1"/>
                </a:solidFill>
                <a:latin typeface="Cocogoose" panose="02000000000000000000" pitchFamily="2" charset="0"/>
              </a:rPr>
              <a:t>Son quienes más reconocen su propio nombre generacional…</a:t>
            </a:r>
          </a:p>
        </p:txBody>
      </p:sp>
      <p:sp>
        <p:nvSpPr>
          <p:cNvPr id="19" name="CuadroTexto 18"/>
          <p:cNvSpPr txBox="1"/>
          <p:nvPr/>
        </p:nvSpPr>
        <p:spPr>
          <a:xfrm>
            <a:off x="886387" y="2702811"/>
            <a:ext cx="1494538" cy="646331"/>
          </a:xfrm>
          <a:prstGeom prst="rect">
            <a:avLst/>
          </a:prstGeom>
          <a:noFill/>
        </p:spPr>
        <p:txBody>
          <a:bodyPr wrap="square" rtlCol="0">
            <a:spAutoFit/>
          </a:bodyPr>
          <a:lstStyle>
            <a:defPPr>
              <a:defRPr lang="es-UY"/>
            </a:defPPr>
            <a:lvl1pPr algn="ctr">
              <a:defRPr sz="1400" b="1">
                <a:solidFill>
                  <a:schemeClr val="bg1"/>
                </a:solidFill>
              </a:defRPr>
            </a:lvl1pPr>
          </a:lstStyle>
          <a:p>
            <a:r>
              <a:rPr lang="es-UY" sz="1200" dirty="0">
                <a:latin typeface="Cocogoose" panose="02000000000000000000" pitchFamily="2" charset="0"/>
              </a:rPr>
              <a:t>…pero son pocos los que lo reconocen…</a:t>
            </a:r>
          </a:p>
        </p:txBody>
      </p:sp>
      <p:sp>
        <p:nvSpPr>
          <p:cNvPr id="20" name="CuadroTexto 19"/>
          <p:cNvSpPr txBox="1"/>
          <p:nvPr/>
        </p:nvSpPr>
        <p:spPr>
          <a:xfrm>
            <a:off x="829247" y="4110490"/>
            <a:ext cx="1666003" cy="830997"/>
          </a:xfrm>
          <a:prstGeom prst="rect">
            <a:avLst/>
          </a:prstGeom>
          <a:noFill/>
        </p:spPr>
        <p:txBody>
          <a:bodyPr wrap="square" rtlCol="0">
            <a:spAutoFit/>
          </a:bodyPr>
          <a:lstStyle>
            <a:defPPr>
              <a:defRPr lang="es-UY"/>
            </a:defPPr>
            <a:lvl1pPr algn="ctr">
              <a:defRPr sz="1200" b="1">
                <a:solidFill>
                  <a:schemeClr val="bg1"/>
                </a:solidFill>
                <a:latin typeface="Cocogoose" panose="02000000000000000000" pitchFamily="2" charset="0"/>
              </a:defRPr>
            </a:lvl1pPr>
          </a:lstStyle>
          <a:p>
            <a:r>
              <a:rPr lang="es-UY" dirty="0"/>
              <a:t>…y están concentrados en segmentos muy específicos.</a:t>
            </a:r>
          </a:p>
        </p:txBody>
      </p:sp>
      <p:pic>
        <p:nvPicPr>
          <p:cNvPr id="58" name="Imagen 57"/>
          <p:cNvPicPr>
            <a:picLocks noChangeAspect="1"/>
          </p:cNvPicPr>
          <p:nvPr/>
        </p:nvPicPr>
        <p:blipFill>
          <a:blip r:embed="rId3"/>
          <a:stretch>
            <a:fillRect/>
          </a:stretch>
        </p:blipFill>
        <p:spPr>
          <a:xfrm>
            <a:off x="642530" y="698930"/>
            <a:ext cx="2066723" cy="4956478"/>
          </a:xfrm>
          <a:prstGeom prst="rect">
            <a:avLst/>
          </a:prstGeom>
        </p:spPr>
      </p:pic>
      <p:pic>
        <p:nvPicPr>
          <p:cNvPr id="57" name="Imagen 5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292080" y="1732522"/>
            <a:ext cx="4095114" cy="2639428"/>
          </a:xfrm>
          <a:prstGeom prst="rect">
            <a:avLst/>
          </a:prstGeom>
          <a:effectLst>
            <a:outerShdw blurRad="50800" dist="38100" dir="2700000" algn="tl" rotWithShape="0">
              <a:prstClr val="black">
                <a:alpha val="40000"/>
              </a:prstClr>
            </a:outerShdw>
            <a:softEdge rad="31750"/>
          </a:effectLst>
        </p:spPr>
      </p:pic>
      <p:sp>
        <p:nvSpPr>
          <p:cNvPr id="4" name="Marcador de número de diapositiva 3"/>
          <p:cNvSpPr>
            <a:spLocks noGrp="1"/>
          </p:cNvSpPr>
          <p:nvPr>
            <p:ph type="sldNum" sz="quarter" idx="12"/>
          </p:nvPr>
        </p:nvSpPr>
        <p:spPr/>
        <p:txBody>
          <a:bodyPr/>
          <a:lstStyle/>
          <a:p>
            <a:fld id="{29701D2F-838C-4E86-9F15-A90E1B31B730}" type="slidenum">
              <a:rPr lang="es-MX" smtClean="0">
                <a:solidFill>
                  <a:srgbClr val="44546A"/>
                </a:solidFill>
              </a:rPr>
              <a:pPr/>
              <a:t>46</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CONCLUSIONES</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Los </a:t>
            </a:r>
            <a:r>
              <a:rPr lang="es-MX" sz="1600" b="1" kern="0" dirty="0" err="1">
                <a:solidFill>
                  <a:prstClr val="black"/>
                </a:solidFill>
              </a:rPr>
              <a:t>Millennialls</a:t>
            </a:r>
            <a:r>
              <a:rPr lang="es-MX" sz="1600" b="1" kern="0" dirty="0">
                <a:solidFill>
                  <a:prstClr val="black"/>
                </a:solidFill>
              </a:rPr>
              <a:t> no tienen una fuerte conciencia de sí mismos como generación</a:t>
            </a:r>
          </a:p>
        </p:txBody>
      </p:sp>
      <p:sp>
        <p:nvSpPr>
          <p:cNvPr id="21" name="CuadroTexto 20"/>
          <p:cNvSpPr txBox="1"/>
          <p:nvPr/>
        </p:nvSpPr>
        <p:spPr>
          <a:xfrm>
            <a:off x="2916238" y="1135758"/>
            <a:ext cx="1505296" cy="938719"/>
          </a:xfrm>
          <a:prstGeom prst="rect">
            <a:avLst/>
          </a:prstGeom>
          <a:solidFill>
            <a:srgbClr val="EDF9F6"/>
          </a:solidFill>
          <a:ln>
            <a:solidFill>
              <a:schemeClr val="accent2"/>
            </a:solidFill>
            <a:prstDash val="sysDot"/>
          </a:ln>
          <a:effectLst>
            <a:outerShdw blurRad="50800" dist="38100" dir="2700000" algn="tl" rotWithShape="0">
              <a:prstClr val="black">
                <a:alpha val="40000"/>
              </a:prstClr>
            </a:outerShdw>
          </a:effectLst>
        </p:spPr>
        <p:txBody>
          <a:bodyPr wrap="square" rtlCol="0" anchor="ctr">
            <a:spAutoFit/>
          </a:bodyPr>
          <a:lstStyle/>
          <a:p>
            <a:pPr algn="ctr"/>
            <a:r>
              <a:rPr lang="es-UY" sz="1100" dirty="0"/>
              <a:t>Duplican al total de la población en el reconocimiento de su generación con el término </a:t>
            </a:r>
            <a:r>
              <a:rPr lang="es-UY" sz="1100" dirty="0">
                <a:latin typeface="Calibri" panose="020F0502020204030204" pitchFamily="34" charset="0"/>
                <a:cs typeface="Calibri" panose="020F0502020204030204" pitchFamily="34" charset="0"/>
              </a:rPr>
              <a:t>«</a:t>
            </a:r>
            <a:r>
              <a:rPr lang="es-UY" sz="1100" dirty="0" err="1">
                <a:latin typeface="Calibri" panose="020F0502020204030204" pitchFamily="34" charset="0"/>
                <a:cs typeface="Calibri" panose="020F0502020204030204" pitchFamily="34" charset="0"/>
              </a:rPr>
              <a:t>Millennial</a:t>
            </a:r>
            <a:r>
              <a:rPr lang="es-UY" sz="1100" dirty="0">
                <a:latin typeface="Calibri" panose="020F0502020204030204" pitchFamily="34" charset="0"/>
                <a:cs typeface="Calibri" panose="020F0502020204030204" pitchFamily="34" charset="0"/>
              </a:rPr>
              <a:t>».</a:t>
            </a:r>
            <a:endParaRPr lang="es-UY" sz="1100" dirty="0"/>
          </a:p>
        </p:txBody>
      </p:sp>
      <p:cxnSp>
        <p:nvCxnSpPr>
          <p:cNvPr id="14" name="Conector recto 13"/>
          <p:cNvCxnSpPr>
            <a:stCxn id="18" idx="3"/>
            <a:endCxn id="21" idx="1"/>
          </p:cNvCxnSpPr>
          <p:nvPr/>
        </p:nvCxnSpPr>
        <p:spPr>
          <a:xfrm flipV="1">
            <a:off x="2675407" y="1605118"/>
            <a:ext cx="240831" cy="3524"/>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5" name="CuadroTexto 24"/>
          <p:cNvSpPr txBox="1"/>
          <p:nvPr/>
        </p:nvSpPr>
        <p:spPr>
          <a:xfrm>
            <a:off x="2916238" y="2664198"/>
            <a:ext cx="1367730" cy="938719"/>
          </a:xfrm>
          <a:prstGeom prst="rect">
            <a:avLst/>
          </a:prstGeom>
          <a:solidFill>
            <a:srgbClr val="EDF9F6"/>
          </a:solidFill>
          <a:ln>
            <a:solidFill>
              <a:schemeClr val="accent2"/>
            </a:solidFill>
            <a:prstDash val="sysDot"/>
          </a:ln>
          <a:effectLst>
            <a:outerShdw blurRad="50800" dist="38100" dir="2700000" algn="tl" rotWithShape="0">
              <a:prstClr val="black">
                <a:alpha val="40000"/>
              </a:prstClr>
            </a:outerShdw>
          </a:effectLst>
        </p:spPr>
        <p:txBody>
          <a:bodyPr wrap="square" rtlCol="0" anchor="ctr">
            <a:spAutoFit/>
          </a:bodyPr>
          <a:lstStyle/>
          <a:p>
            <a:pPr algn="ctr"/>
            <a:r>
              <a:rPr lang="es-UY" sz="1100" dirty="0"/>
              <a:t>1 de cada 5 manifiesta el término </a:t>
            </a:r>
            <a:r>
              <a:rPr lang="es-UY" sz="1100" dirty="0">
                <a:latin typeface="Calibri" panose="020F0502020204030204" pitchFamily="34" charset="0"/>
                <a:cs typeface="Calibri" panose="020F0502020204030204" pitchFamily="34" charset="0"/>
              </a:rPr>
              <a:t>«</a:t>
            </a:r>
            <a:r>
              <a:rPr lang="es-UY" sz="1100" dirty="0" err="1">
                <a:latin typeface="Calibri" panose="020F0502020204030204" pitchFamily="34" charset="0"/>
                <a:cs typeface="Calibri" panose="020F0502020204030204" pitchFamily="34" charset="0"/>
              </a:rPr>
              <a:t>Millennial</a:t>
            </a:r>
            <a:r>
              <a:rPr lang="es-UY" sz="1100" dirty="0">
                <a:latin typeface="Calibri" panose="020F0502020204030204" pitchFamily="34" charset="0"/>
                <a:cs typeface="Calibri" panose="020F0502020204030204" pitchFamily="34" charset="0"/>
              </a:rPr>
              <a:t>» de forma espontánea…</a:t>
            </a:r>
            <a:endParaRPr lang="es-UY" sz="1100" dirty="0"/>
          </a:p>
        </p:txBody>
      </p:sp>
      <p:cxnSp>
        <p:nvCxnSpPr>
          <p:cNvPr id="26" name="Conector recto 25"/>
          <p:cNvCxnSpPr>
            <a:stCxn id="15" idx="6"/>
            <a:endCxn id="25" idx="1"/>
          </p:cNvCxnSpPr>
          <p:nvPr/>
        </p:nvCxnSpPr>
        <p:spPr>
          <a:xfrm>
            <a:off x="2675407" y="3133558"/>
            <a:ext cx="240831"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3" name="CuadroTexto 32"/>
          <p:cNvSpPr txBox="1"/>
          <p:nvPr/>
        </p:nvSpPr>
        <p:spPr>
          <a:xfrm>
            <a:off x="2916238" y="4261005"/>
            <a:ext cx="2231826" cy="769441"/>
          </a:xfrm>
          <a:prstGeom prst="rect">
            <a:avLst/>
          </a:prstGeom>
          <a:solidFill>
            <a:srgbClr val="EDF9F6"/>
          </a:solidFill>
          <a:ln>
            <a:solidFill>
              <a:schemeClr val="accent2"/>
            </a:solidFill>
            <a:prstDash val="sysDot"/>
          </a:ln>
          <a:effectLst>
            <a:outerShdw blurRad="50800" dist="38100" dir="2700000" algn="tl" rotWithShape="0">
              <a:prstClr val="black">
                <a:alpha val="40000"/>
              </a:prstClr>
            </a:outerShdw>
          </a:effectLst>
        </p:spPr>
        <p:txBody>
          <a:bodyPr wrap="square" rtlCol="0" anchor="ctr">
            <a:spAutoFit/>
          </a:bodyPr>
          <a:lstStyle/>
          <a:p>
            <a:pPr marL="171450" indent="-171450">
              <a:buFont typeface="Arial" panose="020B0604020202020204" pitchFamily="34" charset="0"/>
              <a:buChar char="•"/>
            </a:pPr>
            <a:r>
              <a:rPr lang="es-UY" sz="1100"/>
              <a:t>Centro y Sureste de Montevideo</a:t>
            </a:r>
          </a:p>
          <a:p>
            <a:pPr marL="171450" indent="-171450">
              <a:buFont typeface="Arial" panose="020B0604020202020204" pitchFamily="34" charset="0"/>
              <a:buChar char="•"/>
            </a:pPr>
            <a:r>
              <a:rPr lang="es-UY" sz="1100"/>
              <a:t>Bachillerato completo</a:t>
            </a:r>
          </a:p>
          <a:p>
            <a:pPr marL="171450" indent="-171450">
              <a:buFont typeface="Arial" panose="020B0604020202020204" pitchFamily="34" charset="0"/>
              <a:buChar char="•"/>
            </a:pPr>
            <a:r>
              <a:rPr lang="es-UY" sz="1100"/>
              <a:t>Directores, profesionales y técnicos</a:t>
            </a:r>
            <a:endParaRPr lang="es-UY" sz="1100" dirty="0"/>
          </a:p>
        </p:txBody>
      </p:sp>
      <p:cxnSp>
        <p:nvCxnSpPr>
          <p:cNvPr id="34" name="Conector recto 33"/>
          <p:cNvCxnSpPr>
            <a:stCxn id="17" idx="6"/>
            <a:endCxn id="33" idx="1"/>
          </p:cNvCxnSpPr>
          <p:nvPr/>
        </p:nvCxnSpPr>
        <p:spPr>
          <a:xfrm>
            <a:off x="2675408" y="4645726"/>
            <a:ext cx="240830"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2" name="CuadroTexto 21"/>
          <p:cNvSpPr txBox="1"/>
          <p:nvPr/>
        </p:nvSpPr>
        <p:spPr>
          <a:xfrm>
            <a:off x="4380782" y="2664197"/>
            <a:ext cx="1487362" cy="938719"/>
          </a:xfrm>
          <a:prstGeom prst="rect">
            <a:avLst/>
          </a:prstGeom>
          <a:solidFill>
            <a:srgbClr val="EDF9F6"/>
          </a:solidFill>
          <a:ln>
            <a:solidFill>
              <a:schemeClr val="accent2"/>
            </a:solidFill>
            <a:prstDash val="sysDot"/>
          </a:ln>
          <a:effectLst>
            <a:outerShdw blurRad="50800" dist="38100" dir="2700000" algn="tl" rotWithShape="0">
              <a:prstClr val="black">
                <a:alpha val="40000"/>
              </a:prstClr>
            </a:outerShdw>
          </a:effectLst>
        </p:spPr>
        <p:txBody>
          <a:bodyPr wrap="square" rtlCol="0" anchor="ctr">
            <a:spAutoFit/>
          </a:bodyPr>
          <a:lstStyle/>
          <a:p>
            <a:pPr algn="ctr"/>
            <a:r>
              <a:rPr lang="es-UY" sz="1100" dirty="0"/>
              <a:t>…y sumando a aquellos que reconocen el término de forma guiada, no alcanzan a 1 de cada 3.</a:t>
            </a:r>
          </a:p>
        </p:txBody>
      </p:sp>
      <p:cxnSp>
        <p:nvCxnSpPr>
          <p:cNvPr id="23" name="Conector recto 22"/>
          <p:cNvCxnSpPr>
            <a:stCxn id="25" idx="3"/>
            <a:endCxn id="22" idx="1"/>
          </p:cNvCxnSpPr>
          <p:nvPr/>
        </p:nvCxnSpPr>
        <p:spPr>
          <a:xfrm flipV="1">
            <a:off x="4283968" y="3133557"/>
            <a:ext cx="96814" cy="1"/>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CuadroTexto 30"/>
          <p:cNvSpPr txBox="1"/>
          <p:nvPr/>
        </p:nvSpPr>
        <p:spPr>
          <a:xfrm>
            <a:off x="5244878" y="4261005"/>
            <a:ext cx="1199330" cy="769441"/>
          </a:xfrm>
          <a:prstGeom prst="rect">
            <a:avLst/>
          </a:prstGeom>
          <a:solidFill>
            <a:srgbClr val="EDF9F6"/>
          </a:solidFill>
          <a:ln>
            <a:solidFill>
              <a:schemeClr val="accent2"/>
            </a:solidFill>
            <a:prstDash val="sysDot"/>
          </a:ln>
          <a:effectLst>
            <a:outerShdw blurRad="50800" dist="38100" dir="2700000" algn="tl" rotWithShape="0">
              <a:prstClr val="black">
                <a:alpha val="40000"/>
              </a:prstClr>
            </a:outerShdw>
          </a:effectLst>
        </p:spPr>
        <p:txBody>
          <a:bodyPr wrap="square" rtlCol="0" anchor="ctr">
            <a:spAutoFit/>
          </a:bodyPr>
          <a:lstStyle>
            <a:defPPr>
              <a:defRPr lang="es-UY"/>
            </a:defPPr>
            <a:lvl1pPr algn="ctr">
              <a:defRPr sz="1200"/>
            </a:lvl1pPr>
          </a:lstStyle>
          <a:p>
            <a:r>
              <a:rPr lang="es-UY" sz="1100" dirty="0"/>
              <a:t>Pero no por ello se identifican más con sus coetáneos</a:t>
            </a:r>
          </a:p>
        </p:txBody>
      </p:sp>
      <p:cxnSp>
        <p:nvCxnSpPr>
          <p:cNvPr id="35" name="Conector recto 34"/>
          <p:cNvCxnSpPr>
            <a:stCxn id="33" idx="3"/>
            <a:endCxn id="31" idx="1"/>
          </p:cNvCxnSpPr>
          <p:nvPr/>
        </p:nvCxnSpPr>
        <p:spPr>
          <a:xfrm>
            <a:off x="5148064" y="4645726"/>
            <a:ext cx="96814"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24" name="Imagen 23">
            <a:extLst>
              <a:ext uri="{FF2B5EF4-FFF2-40B4-BE49-F238E27FC236}">
                <a16:creationId xmlns:a16="http://schemas.microsoft.com/office/drawing/2014/main" xmlns="" id="{2F8BF3D7-291D-423C-AC9A-D348BE382400}"/>
              </a:ext>
            </a:extLst>
          </p:cNvPr>
          <p:cNvPicPr>
            <a:picLocks noChangeAspect="1"/>
          </p:cNvPicPr>
          <p:nvPr/>
        </p:nvPicPr>
        <p:blipFill rotWithShape="1">
          <a:blip r:embed="rId6"/>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12430240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lipse 15"/>
          <p:cNvSpPr>
            <a:spLocks noChangeAspect="1"/>
          </p:cNvSpPr>
          <p:nvPr/>
        </p:nvSpPr>
        <p:spPr>
          <a:xfrm>
            <a:off x="649092" y="699542"/>
            <a:ext cx="2026316" cy="202631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5" name="Elipse 14"/>
          <p:cNvSpPr>
            <a:spLocks noChangeAspect="1"/>
          </p:cNvSpPr>
          <p:nvPr/>
        </p:nvSpPr>
        <p:spPr>
          <a:xfrm>
            <a:off x="649091" y="2120400"/>
            <a:ext cx="2026316" cy="202631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latin typeface="Cocogoose" panose="02000000000000000000" pitchFamily="2" charset="0"/>
            </a:endParaRPr>
          </a:p>
        </p:txBody>
      </p:sp>
      <p:sp>
        <p:nvSpPr>
          <p:cNvPr id="17" name="Elipse 16"/>
          <p:cNvSpPr>
            <a:spLocks noChangeAspect="1"/>
          </p:cNvSpPr>
          <p:nvPr/>
        </p:nvSpPr>
        <p:spPr>
          <a:xfrm>
            <a:off x="649092" y="3632568"/>
            <a:ext cx="2026316" cy="20263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8" name="CuadroTexto 17"/>
          <p:cNvSpPr txBox="1"/>
          <p:nvPr/>
        </p:nvSpPr>
        <p:spPr>
          <a:xfrm>
            <a:off x="649091" y="1193143"/>
            <a:ext cx="2026316" cy="830997"/>
          </a:xfrm>
          <a:prstGeom prst="rect">
            <a:avLst/>
          </a:prstGeom>
          <a:noFill/>
        </p:spPr>
        <p:txBody>
          <a:bodyPr wrap="square" rtlCol="0">
            <a:spAutoFit/>
          </a:bodyPr>
          <a:lstStyle/>
          <a:p>
            <a:pPr algn="ctr"/>
            <a:r>
              <a:rPr lang="es-UY" sz="1200" b="1" dirty="0">
                <a:solidFill>
                  <a:schemeClr val="bg1"/>
                </a:solidFill>
                <a:latin typeface="Cocogoose" panose="02000000000000000000" pitchFamily="2" charset="0"/>
              </a:rPr>
              <a:t>Piensan que su generación se extiende muy poco en el tiempo...</a:t>
            </a:r>
          </a:p>
        </p:txBody>
      </p:sp>
      <p:sp>
        <p:nvSpPr>
          <p:cNvPr id="19" name="CuadroTexto 18"/>
          <p:cNvSpPr txBox="1"/>
          <p:nvPr/>
        </p:nvSpPr>
        <p:spPr>
          <a:xfrm>
            <a:off x="643074" y="2529466"/>
            <a:ext cx="2016224" cy="1015663"/>
          </a:xfrm>
          <a:prstGeom prst="rect">
            <a:avLst/>
          </a:prstGeom>
          <a:noFill/>
        </p:spPr>
        <p:txBody>
          <a:bodyPr wrap="square" rtlCol="0">
            <a:spAutoFit/>
          </a:bodyPr>
          <a:lstStyle>
            <a:defPPr>
              <a:defRPr lang="es-UY"/>
            </a:defPPr>
            <a:lvl1pPr algn="ctr">
              <a:defRPr sz="1400" b="1">
                <a:solidFill>
                  <a:schemeClr val="bg1"/>
                </a:solidFill>
              </a:defRPr>
            </a:lvl1pPr>
          </a:lstStyle>
          <a:p>
            <a:r>
              <a:rPr lang="es-UY" sz="1200" dirty="0">
                <a:latin typeface="Cocogoose" panose="02000000000000000000" pitchFamily="2" charset="0"/>
              </a:rPr>
              <a:t>…y que no se parecen a sus coetáneos por pertenecer a la misma generación…</a:t>
            </a:r>
          </a:p>
        </p:txBody>
      </p:sp>
      <p:sp>
        <p:nvSpPr>
          <p:cNvPr id="20" name="CuadroTexto 19"/>
          <p:cNvSpPr txBox="1"/>
          <p:nvPr/>
        </p:nvSpPr>
        <p:spPr>
          <a:xfrm>
            <a:off x="654319" y="4148375"/>
            <a:ext cx="2015863" cy="1015663"/>
          </a:xfrm>
          <a:prstGeom prst="rect">
            <a:avLst/>
          </a:prstGeom>
          <a:noFill/>
        </p:spPr>
        <p:txBody>
          <a:bodyPr wrap="square" rtlCol="0">
            <a:spAutoFit/>
          </a:bodyPr>
          <a:lstStyle>
            <a:defPPr>
              <a:defRPr lang="es-UY"/>
            </a:defPPr>
            <a:lvl1pPr algn="ctr">
              <a:defRPr sz="1200" b="1">
                <a:solidFill>
                  <a:schemeClr val="bg1"/>
                </a:solidFill>
                <a:latin typeface="Cocogoose" panose="02000000000000000000" pitchFamily="2" charset="0"/>
              </a:defRPr>
            </a:lvl1pPr>
          </a:lstStyle>
          <a:p>
            <a:r>
              <a:rPr lang="es-UY" dirty="0"/>
              <a:t>…sino que se asemejan más a personas con otras características.</a:t>
            </a:r>
          </a:p>
        </p:txBody>
      </p:sp>
      <p:pic>
        <p:nvPicPr>
          <p:cNvPr id="58" name="Imagen 57"/>
          <p:cNvPicPr>
            <a:picLocks noChangeAspect="1"/>
          </p:cNvPicPr>
          <p:nvPr/>
        </p:nvPicPr>
        <p:blipFill>
          <a:blip r:embed="rId3"/>
          <a:stretch>
            <a:fillRect/>
          </a:stretch>
        </p:blipFill>
        <p:spPr>
          <a:xfrm>
            <a:off x="634279" y="699542"/>
            <a:ext cx="2286198" cy="4956478"/>
          </a:xfrm>
          <a:prstGeom prst="rect">
            <a:avLst/>
          </a:prstGeom>
        </p:spPr>
      </p:pic>
      <p:pic>
        <p:nvPicPr>
          <p:cNvPr id="56" name="Imagen 5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402390" y="1491630"/>
            <a:ext cx="4354186" cy="2903371"/>
          </a:xfrm>
          <a:prstGeom prst="rect">
            <a:avLst/>
          </a:prstGeom>
          <a:effectLst>
            <a:outerShdw blurRad="50800" dist="38100" dir="2700000" algn="tl" rotWithShape="0">
              <a:prstClr val="black">
                <a:alpha val="40000"/>
              </a:prstClr>
            </a:outerShdw>
            <a:softEdge rad="31750"/>
          </a:effectLst>
        </p:spPr>
      </p:pic>
      <p:sp>
        <p:nvSpPr>
          <p:cNvPr id="4" name="Marcador de número de diapositiva 3"/>
          <p:cNvSpPr>
            <a:spLocks noGrp="1"/>
          </p:cNvSpPr>
          <p:nvPr>
            <p:ph type="sldNum" sz="quarter" idx="12"/>
          </p:nvPr>
        </p:nvSpPr>
        <p:spPr/>
        <p:txBody>
          <a:bodyPr/>
          <a:lstStyle/>
          <a:p>
            <a:fld id="{29701D2F-838C-4E86-9F15-A90E1B31B730}" type="slidenum">
              <a:rPr lang="es-MX" smtClean="0">
                <a:solidFill>
                  <a:srgbClr val="44546A"/>
                </a:solidFill>
              </a:rPr>
              <a:pPr/>
              <a:t>47</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CONCLUSIONES</a:t>
            </a:r>
          </a:p>
        </p:txBody>
      </p:sp>
      <p:sp>
        <p:nvSpPr>
          <p:cNvPr id="6"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Los </a:t>
            </a:r>
            <a:r>
              <a:rPr lang="es-MX" sz="1600" b="1" kern="0" dirty="0" err="1">
                <a:solidFill>
                  <a:prstClr val="black"/>
                </a:solidFill>
              </a:rPr>
              <a:t>Millennialls</a:t>
            </a:r>
            <a:r>
              <a:rPr lang="es-MX" sz="1600" b="1" kern="0" dirty="0">
                <a:solidFill>
                  <a:prstClr val="black"/>
                </a:solidFill>
              </a:rPr>
              <a:t> no tienen una fuerte conciencia de sí mismos como generación</a:t>
            </a:r>
          </a:p>
        </p:txBody>
      </p:sp>
      <p:sp>
        <p:nvSpPr>
          <p:cNvPr id="22" name="CuadroTexto 21"/>
          <p:cNvSpPr txBox="1"/>
          <p:nvPr/>
        </p:nvSpPr>
        <p:spPr>
          <a:xfrm>
            <a:off x="2916238" y="1135758"/>
            <a:ext cx="1943794" cy="938719"/>
          </a:xfrm>
          <a:prstGeom prst="rect">
            <a:avLst/>
          </a:prstGeom>
          <a:solidFill>
            <a:srgbClr val="FDF5F9"/>
          </a:solidFill>
          <a:ln>
            <a:solidFill>
              <a:schemeClr val="accent4"/>
            </a:solidFill>
            <a:prstDash val="sysDot"/>
          </a:ln>
          <a:effectLst>
            <a:outerShdw blurRad="50800" dist="38100" dir="2700000" algn="tl" rotWithShape="0">
              <a:prstClr val="black">
                <a:alpha val="40000"/>
              </a:prstClr>
            </a:outerShdw>
          </a:effectLst>
        </p:spPr>
        <p:txBody>
          <a:bodyPr wrap="square" rtlCol="0" anchor="ctr">
            <a:spAutoFit/>
          </a:bodyPr>
          <a:lstStyle/>
          <a:p>
            <a:pPr algn="ctr"/>
            <a:r>
              <a:rPr lang="es-UY" sz="1100" dirty="0"/>
              <a:t>Casi la mitad no considera que su generación comprenda a personas que nacieron 5 años antes o después que ellos (extensión de 10 años)</a:t>
            </a:r>
            <a:r>
              <a:rPr lang="es-UY" sz="1100" dirty="0">
                <a:latin typeface="Calibri" panose="020F0502020204030204" pitchFamily="34" charset="0"/>
                <a:cs typeface="Calibri" panose="020F0502020204030204" pitchFamily="34" charset="0"/>
              </a:rPr>
              <a:t>.</a:t>
            </a:r>
            <a:endParaRPr lang="es-UY" sz="1100" dirty="0"/>
          </a:p>
        </p:txBody>
      </p:sp>
      <p:cxnSp>
        <p:nvCxnSpPr>
          <p:cNvPr id="23" name="Conector recto 22"/>
          <p:cNvCxnSpPr>
            <a:endCxn id="22" idx="1"/>
          </p:cNvCxnSpPr>
          <p:nvPr/>
        </p:nvCxnSpPr>
        <p:spPr>
          <a:xfrm flipV="1">
            <a:off x="2675407" y="1605118"/>
            <a:ext cx="240831" cy="3524"/>
          </a:xfrm>
          <a:prstGeom prst="line">
            <a:avLst/>
          </a:prstGeom>
          <a:ln>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2916239" y="2664198"/>
            <a:ext cx="1367729" cy="938719"/>
          </a:xfrm>
          <a:prstGeom prst="rect">
            <a:avLst/>
          </a:prstGeom>
          <a:solidFill>
            <a:srgbClr val="FDF5F9"/>
          </a:solidFill>
          <a:ln>
            <a:solidFill>
              <a:schemeClr val="accent4"/>
            </a:solidFill>
            <a:prstDash val="sysDot"/>
          </a:ln>
          <a:effectLst>
            <a:outerShdw blurRad="50800" dist="38100" dir="2700000" algn="tl" rotWithShape="0">
              <a:prstClr val="black">
                <a:alpha val="40000"/>
              </a:prstClr>
            </a:outerShdw>
          </a:effectLst>
        </p:spPr>
        <p:txBody>
          <a:bodyPr wrap="square" rtlCol="0" anchor="ctr">
            <a:spAutoFit/>
          </a:bodyPr>
          <a:lstStyle/>
          <a:p>
            <a:pPr algn="ctr"/>
            <a:r>
              <a:rPr lang="es-UY" sz="1100" dirty="0"/>
              <a:t>4 de cada 10 están seguros de no parecerse por pertenecer a la misma generación.</a:t>
            </a:r>
          </a:p>
        </p:txBody>
      </p:sp>
      <p:cxnSp>
        <p:nvCxnSpPr>
          <p:cNvPr id="27" name="Conector recto 26"/>
          <p:cNvCxnSpPr>
            <a:endCxn id="24" idx="1"/>
          </p:cNvCxnSpPr>
          <p:nvPr/>
        </p:nvCxnSpPr>
        <p:spPr>
          <a:xfrm>
            <a:off x="2675407" y="3133558"/>
            <a:ext cx="240832" cy="0"/>
          </a:xfrm>
          <a:prstGeom prst="line">
            <a:avLst/>
          </a:prstGeom>
          <a:ln>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8" name="CuadroTexto 27"/>
          <p:cNvSpPr txBox="1"/>
          <p:nvPr/>
        </p:nvSpPr>
        <p:spPr>
          <a:xfrm>
            <a:off x="2916238" y="4345643"/>
            <a:ext cx="2375842" cy="600164"/>
          </a:xfrm>
          <a:prstGeom prst="rect">
            <a:avLst/>
          </a:prstGeom>
          <a:solidFill>
            <a:srgbClr val="FDF5F9"/>
          </a:solidFill>
          <a:ln>
            <a:solidFill>
              <a:schemeClr val="accent4"/>
            </a:solidFill>
            <a:prstDash val="sysDot"/>
          </a:ln>
          <a:effectLst>
            <a:outerShdw blurRad="50800" dist="38100" dir="2700000" algn="tl" rotWithShape="0">
              <a:prstClr val="black">
                <a:alpha val="40000"/>
              </a:prstClr>
            </a:outerShdw>
          </a:effectLst>
        </p:spPr>
        <p:txBody>
          <a:bodyPr wrap="square" rtlCol="0" anchor="ctr">
            <a:spAutoFit/>
          </a:bodyPr>
          <a:lstStyle/>
          <a:p>
            <a:pPr marL="171450" indent="-171450">
              <a:buFont typeface="Arial" panose="020B0604020202020204" pitchFamily="34" charset="0"/>
              <a:buChar char="•"/>
            </a:pPr>
            <a:r>
              <a:rPr lang="es-UY" sz="1100" dirty="0"/>
              <a:t>Tener la misma ideología política.</a:t>
            </a:r>
          </a:p>
          <a:p>
            <a:pPr marL="171450" indent="-171450">
              <a:buFont typeface="Arial" panose="020B0604020202020204" pitchFamily="34" charset="0"/>
              <a:buChar char="•"/>
            </a:pPr>
            <a:r>
              <a:rPr lang="es-UY" sz="1100" dirty="0"/>
              <a:t>Pertenecer a la misma clase social.</a:t>
            </a:r>
          </a:p>
          <a:p>
            <a:pPr marL="171450" indent="-171450">
              <a:buFont typeface="Arial" panose="020B0604020202020204" pitchFamily="34" charset="0"/>
              <a:buChar char="•"/>
            </a:pPr>
            <a:r>
              <a:rPr lang="es-UY" sz="1100" dirty="0"/>
              <a:t>Tener el mismo nivel educativo.</a:t>
            </a:r>
          </a:p>
        </p:txBody>
      </p:sp>
      <p:cxnSp>
        <p:nvCxnSpPr>
          <p:cNvPr id="29" name="Conector recto 28"/>
          <p:cNvCxnSpPr>
            <a:endCxn id="28" idx="1"/>
          </p:cNvCxnSpPr>
          <p:nvPr/>
        </p:nvCxnSpPr>
        <p:spPr>
          <a:xfrm flipV="1">
            <a:off x="2675408" y="4645725"/>
            <a:ext cx="240830" cy="2"/>
          </a:xfrm>
          <a:prstGeom prst="line">
            <a:avLst/>
          </a:prstGeom>
          <a:ln>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30" name="CuadroTexto 29"/>
          <p:cNvSpPr txBox="1"/>
          <p:nvPr/>
        </p:nvSpPr>
        <p:spPr>
          <a:xfrm>
            <a:off x="4427984" y="2664197"/>
            <a:ext cx="1296144" cy="938719"/>
          </a:xfrm>
          <a:prstGeom prst="rect">
            <a:avLst/>
          </a:prstGeom>
          <a:solidFill>
            <a:srgbClr val="FDF5F9"/>
          </a:solidFill>
          <a:ln>
            <a:solidFill>
              <a:schemeClr val="accent4"/>
            </a:solidFill>
            <a:prstDash val="sysDot"/>
          </a:ln>
          <a:effectLst>
            <a:outerShdw blurRad="50800" dist="38100" dir="2700000" algn="tl" rotWithShape="0">
              <a:prstClr val="black">
                <a:alpha val="40000"/>
              </a:prstClr>
            </a:outerShdw>
          </a:effectLst>
        </p:spPr>
        <p:txBody>
          <a:bodyPr wrap="square" rtlCol="0" anchor="ctr">
            <a:spAutoFit/>
          </a:bodyPr>
          <a:lstStyle/>
          <a:p>
            <a:pPr algn="ctr"/>
            <a:r>
              <a:rPr lang="es-UY" sz="1100" dirty="0"/>
              <a:t>Sólo 1 de cada 10 está seguro de parecerse por pertenecer a la misma generación.</a:t>
            </a:r>
          </a:p>
        </p:txBody>
      </p:sp>
      <p:cxnSp>
        <p:nvCxnSpPr>
          <p:cNvPr id="31" name="Conector recto 30"/>
          <p:cNvCxnSpPr>
            <a:stCxn id="24" idx="3"/>
            <a:endCxn id="30" idx="1"/>
          </p:cNvCxnSpPr>
          <p:nvPr/>
        </p:nvCxnSpPr>
        <p:spPr>
          <a:xfrm flipV="1">
            <a:off x="4283968" y="3133557"/>
            <a:ext cx="144016" cy="1"/>
          </a:xfrm>
          <a:prstGeom prst="line">
            <a:avLst/>
          </a:prstGeom>
          <a:ln>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37" name="CuadroTexto 36"/>
          <p:cNvSpPr txBox="1"/>
          <p:nvPr/>
        </p:nvSpPr>
        <p:spPr>
          <a:xfrm>
            <a:off x="5004049" y="1135757"/>
            <a:ext cx="1512168" cy="938719"/>
          </a:xfrm>
          <a:prstGeom prst="rect">
            <a:avLst/>
          </a:prstGeom>
          <a:solidFill>
            <a:srgbClr val="FDF5F9"/>
          </a:solidFill>
          <a:ln>
            <a:solidFill>
              <a:schemeClr val="accent4"/>
            </a:solidFill>
            <a:prstDash val="sysDot"/>
          </a:ln>
          <a:effectLst>
            <a:outerShdw blurRad="50800" dist="38100" dir="2700000" algn="tl" rotWithShape="0">
              <a:prstClr val="black">
                <a:alpha val="40000"/>
              </a:prstClr>
            </a:outerShdw>
          </a:effectLst>
        </p:spPr>
        <p:txBody>
          <a:bodyPr wrap="square" rtlCol="0" anchor="ctr">
            <a:spAutoFit/>
          </a:bodyPr>
          <a:lstStyle/>
          <a:p>
            <a:pPr algn="ctr"/>
            <a:r>
              <a:rPr lang="es-UY" sz="1100" dirty="0"/>
              <a:t>9 de cada 10 no está de acuerdo con la definición estándar de extensión generacional de 20 años</a:t>
            </a:r>
            <a:r>
              <a:rPr lang="es-UY" sz="1100" dirty="0">
                <a:latin typeface="Calibri" panose="020F0502020204030204" pitchFamily="34" charset="0"/>
                <a:cs typeface="Calibri" panose="020F0502020204030204" pitchFamily="34" charset="0"/>
              </a:rPr>
              <a:t>.</a:t>
            </a:r>
            <a:r>
              <a:rPr lang="es-UY" sz="1100" dirty="0"/>
              <a:t>.</a:t>
            </a:r>
          </a:p>
        </p:txBody>
      </p:sp>
      <p:cxnSp>
        <p:nvCxnSpPr>
          <p:cNvPr id="38" name="Conector recto 37"/>
          <p:cNvCxnSpPr>
            <a:stCxn id="22" idx="3"/>
            <a:endCxn id="37" idx="1"/>
          </p:cNvCxnSpPr>
          <p:nvPr/>
        </p:nvCxnSpPr>
        <p:spPr>
          <a:xfrm flipV="1">
            <a:off x="4860032" y="1605117"/>
            <a:ext cx="144017" cy="1"/>
          </a:xfrm>
          <a:prstGeom prst="line">
            <a:avLst/>
          </a:prstGeom>
          <a:ln>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5" name="Imagen 24">
            <a:extLst>
              <a:ext uri="{FF2B5EF4-FFF2-40B4-BE49-F238E27FC236}">
                <a16:creationId xmlns:a16="http://schemas.microsoft.com/office/drawing/2014/main" xmlns="" id="{5E5E0A7E-B0DA-4160-83E5-F5C4EC82DDBB}"/>
              </a:ext>
            </a:extLst>
          </p:cNvPr>
          <p:cNvPicPr>
            <a:picLocks noChangeAspect="1"/>
          </p:cNvPicPr>
          <p:nvPr/>
        </p:nvPicPr>
        <p:blipFill rotWithShape="1">
          <a:blip r:embed="rId6"/>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32893237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Imagen 56"/>
          <p:cNvPicPr>
            <a:picLocks noChangeAspect="1"/>
          </p:cNvPicPr>
          <p:nvPr/>
        </p:nvPicPr>
        <p:blipFill rotWithShape="1">
          <a:blip r:embed="rId3" cstate="print">
            <a:extLst>
              <a:ext uri="{28A0092B-C50C-407E-A947-70E740481C1C}">
                <a14:useLocalDpi xmlns:a14="http://schemas.microsoft.com/office/drawing/2010/main" val="0"/>
              </a:ext>
            </a:extLst>
          </a:blip>
          <a:srcRect r="3848"/>
          <a:stretch/>
        </p:blipFill>
        <p:spPr>
          <a:xfrm>
            <a:off x="4632210" y="2204022"/>
            <a:ext cx="4511790" cy="2311944"/>
          </a:xfrm>
          <a:prstGeom prst="rect">
            <a:avLst/>
          </a:prstGeom>
          <a:effectLst>
            <a:outerShdw blurRad="50800" dist="38100" dir="2700000" algn="tl" rotWithShape="0">
              <a:prstClr val="black">
                <a:alpha val="40000"/>
              </a:prstClr>
            </a:outerShdw>
            <a:softEdge rad="31750"/>
          </a:effectLst>
        </p:spPr>
      </p:pic>
      <p:sp>
        <p:nvSpPr>
          <p:cNvPr id="16" name="Elipse 15"/>
          <p:cNvSpPr>
            <a:spLocks noChangeAspect="1"/>
          </p:cNvSpPr>
          <p:nvPr/>
        </p:nvSpPr>
        <p:spPr>
          <a:xfrm>
            <a:off x="649092" y="699542"/>
            <a:ext cx="2026316" cy="202631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5" name="Elipse 14"/>
          <p:cNvSpPr>
            <a:spLocks noChangeAspect="1"/>
          </p:cNvSpPr>
          <p:nvPr/>
        </p:nvSpPr>
        <p:spPr>
          <a:xfrm>
            <a:off x="649091" y="2120400"/>
            <a:ext cx="2026316" cy="202631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latin typeface="Cocogoose" panose="02000000000000000000" pitchFamily="2" charset="0"/>
            </a:endParaRPr>
          </a:p>
        </p:txBody>
      </p:sp>
      <p:sp>
        <p:nvSpPr>
          <p:cNvPr id="4" name="Marcador de número de diapositiva 3"/>
          <p:cNvSpPr>
            <a:spLocks noGrp="1"/>
          </p:cNvSpPr>
          <p:nvPr>
            <p:ph type="sldNum" sz="quarter" idx="12"/>
          </p:nvPr>
        </p:nvSpPr>
        <p:spPr/>
        <p:txBody>
          <a:bodyPr/>
          <a:lstStyle/>
          <a:p>
            <a:fld id="{29701D2F-838C-4E86-9F15-A90E1B31B730}" type="slidenum">
              <a:rPr lang="es-MX" smtClean="0">
                <a:solidFill>
                  <a:srgbClr val="44546A"/>
                </a:solidFill>
              </a:rPr>
              <a:pPr/>
              <a:t>48</a:t>
            </a:fld>
            <a:endParaRPr lang="es-MX" dirty="0">
              <a:solidFill>
                <a:srgbClr val="44546A"/>
              </a:solidFill>
            </a:endParaRPr>
          </a:p>
        </p:txBody>
      </p:sp>
      <p:sp>
        <p:nvSpPr>
          <p:cNvPr id="5" name="Rectángulo 11"/>
          <p:cNvSpPr/>
          <p:nvPr/>
        </p:nvSpPr>
        <p:spPr>
          <a:xfrm>
            <a:off x="800655" y="233463"/>
            <a:ext cx="834334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CONCLUSIONES</a:t>
            </a:r>
          </a:p>
        </p:txBody>
      </p:sp>
      <p:sp>
        <p:nvSpPr>
          <p:cNvPr id="17" name="Elipse 16"/>
          <p:cNvSpPr>
            <a:spLocks noChangeAspect="1"/>
          </p:cNvSpPr>
          <p:nvPr/>
        </p:nvSpPr>
        <p:spPr>
          <a:xfrm>
            <a:off x="649092" y="3632568"/>
            <a:ext cx="2026316" cy="202631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8" name="CuadroTexto 17"/>
          <p:cNvSpPr txBox="1"/>
          <p:nvPr/>
        </p:nvSpPr>
        <p:spPr>
          <a:xfrm>
            <a:off x="649091" y="1193143"/>
            <a:ext cx="2026316" cy="830997"/>
          </a:xfrm>
          <a:prstGeom prst="rect">
            <a:avLst/>
          </a:prstGeom>
          <a:noFill/>
        </p:spPr>
        <p:txBody>
          <a:bodyPr wrap="square" rtlCol="0">
            <a:spAutoFit/>
          </a:bodyPr>
          <a:lstStyle/>
          <a:p>
            <a:pPr algn="ctr"/>
            <a:r>
              <a:rPr lang="es-UY" sz="1200" b="1" dirty="0">
                <a:solidFill>
                  <a:schemeClr val="bg1"/>
                </a:solidFill>
                <a:latin typeface="Cocogoose" panose="02000000000000000000" pitchFamily="2" charset="0"/>
              </a:rPr>
              <a:t>Se atribuyen muchas actitudes como distintivas de su propia generación….</a:t>
            </a:r>
          </a:p>
        </p:txBody>
      </p:sp>
      <p:sp>
        <p:nvSpPr>
          <p:cNvPr id="19" name="CuadroTexto 18"/>
          <p:cNvSpPr txBox="1"/>
          <p:nvPr/>
        </p:nvSpPr>
        <p:spPr>
          <a:xfrm>
            <a:off x="643074" y="2805358"/>
            <a:ext cx="2016224" cy="646331"/>
          </a:xfrm>
          <a:prstGeom prst="rect">
            <a:avLst/>
          </a:prstGeom>
          <a:noFill/>
        </p:spPr>
        <p:txBody>
          <a:bodyPr wrap="square" rtlCol="0">
            <a:spAutoFit/>
          </a:bodyPr>
          <a:lstStyle>
            <a:defPPr>
              <a:defRPr lang="es-UY"/>
            </a:defPPr>
            <a:lvl1pPr algn="ctr">
              <a:defRPr sz="1400" b="1">
                <a:solidFill>
                  <a:schemeClr val="bg1"/>
                </a:solidFill>
              </a:defRPr>
            </a:lvl1pPr>
          </a:lstStyle>
          <a:p>
            <a:r>
              <a:rPr lang="es-UY" sz="1200" dirty="0">
                <a:latin typeface="Cocogoose" panose="02000000000000000000" pitchFamily="2" charset="0"/>
              </a:rPr>
              <a:t>…e identifican un elemento en común...</a:t>
            </a:r>
          </a:p>
        </p:txBody>
      </p:sp>
      <p:sp>
        <p:nvSpPr>
          <p:cNvPr id="20" name="CuadroTexto 19"/>
          <p:cNvSpPr txBox="1"/>
          <p:nvPr/>
        </p:nvSpPr>
        <p:spPr>
          <a:xfrm>
            <a:off x="654319" y="4148375"/>
            <a:ext cx="2015863" cy="830997"/>
          </a:xfrm>
          <a:prstGeom prst="rect">
            <a:avLst/>
          </a:prstGeom>
          <a:noFill/>
        </p:spPr>
        <p:txBody>
          <a:bodyPr wrap="square" rtlCol="0">
            <a:spAutoFit/>
          </a:bodyPr>
          <a:lstStyle>
            <a:defPPr>
              <a:defRPr lang="es-UY"/>
            </a:defPPr>
            <a:lvl1pPr algn="ctr">
              <a:defRPr sz="1200" b="1">
                <a:solidFill>
                  <a:schemeClr val="bg1"/>
                </a:solidFill>
                <a:latin typeface="Cocogoose" panose="02000000000000000000" pitchFamily="2" charset="0"/>
              </a:defRPr>
            </a:lvl1pPr>
          </a:lstStyle>
          <a:p>
            <a:r>
              <a:rPr lang="es-UY" dirty="0"/>
              <a:t>…pero no traducen ese acuerdo en una definición actitudinal consistente.</a:t>
            </a:r>
          </a:p>
        </p:txBody>
      </p:sp>
      <p:cxnSp>
        <p:nvCxnSpPr>
          <p:cNvPr id="23" name="Conector recto 22"/>
          <p:cNvCxnSpPr>
            <a:stCxn id="18" idx="3"/>
            <a:endCxn id="21" idx="1"/>
          </p:cNvCxnSpPr>
          <p:nvPr/>
        </p:nvCxnSpPr>
        <p:spPr>
          <a:xfrm flipV="1">
            <a:off x="2675407" y="1430345"/>
            <a:ext cx="240409" cy="17829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2915818" y="2738401"/>
            <a:ext cx="2122748" cy="790312"/>
          </a:xfrm>
          <a:prstGeom prst="rect">
            <a:avLst/>
          </a:prstGeom>
          <a:solidFill>
            <a:srgbClr val="F5F5F9"/>
          </a:solidFill>
          <a:ln>
            <a:solidFill>
              <a:schemeClr val="accent3"/>
            </a:solidFill>
            <a:prstDash val="sysDot"/>
          </a:ln>
          <a:effectLst>
            <a:outerShdw blurRad="50800" dist="38100" dir="2700000" algn="tl" rotWithShape="0">
              <a:prstClr val="black">
                <a:alpha val="40000"/>
              </a:prstClr>
            </a:outerShdw>
          </a:effectLst>
        </p:spPr>
        <p:txBody>
          <a:bodyPr wrap="square" rtlCol="0" anchor="ctr">
            <a:noAutofit/>
          </a:bodyPr>
          <a:lstStyle/>
          <a:p>
            <a:pPr algn="ctr"/>
            <a:endParaRPr lang="es-UY" sz="1200" dirty="0"/>
          </a:p>
        </p:txBody>
      </p:sp>
      <p:cxnSp>
        <p:nvCxnSpPr>
          <p:cNvPr id="27" name="Conector recto 26"/>
          <p:cNvCxnSpPr>
            <a:endCxn id="24" idx="1"/>
          </p:cNvCxnSpPr>
          <p:nvPr/>
        </p:nvCxnSpPr>
        <p:spPr>
          <a:xfrm flipV="1">
            <a:off x="2675407" y="3133557"/>
            <a:ext cx="240411" cy="1"/>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29" name="Conector recto 28"/>
          <p:cNvCxnSpPr>
            <a:stCxn id="20" idx="3"/>
            <a:endCxn id="48" idx="1"/>
          </p:cNvCxnSpPr>
          <p:nvPr/>
        </p:nvCxnSpPr>
        <p:spPr>
          <a:xfrm flipV="1">
            <a:off x="2670182" y="4563872"/>
            <a:ext cx="245635" cy="2"/>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38" name="Conector recto 37"/>
          <p:cNvCxnSpPr/>
          <p:nvPr/>
        </p:nvCxnSpPr>
        <p:spPr>
          <a:xfrm flipV="1">
            <a:off x="5038566" y="1605117"/>
            <a:ext cx="144016" cy="1"/>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2" name="Grupo 1"/>
          <p:cNvGrpSpPr/>
          <p:nvPr/>
        </p:nvGrpSpPr>
        <p:grpSpPr>
          <a:xfrm>
            <a:off x="2915816" y="1061013"/>
            <a:ext cx="2740381" cy="1275427"/>
            <a:chOff x="6337291" y="2399963"/>
            <a:chExt cx="2740381" cy="1275427"/>
          </a:xfrm>
          <a:solidFill>
            <a:srgbClr val="F5F5F9"/>
          </a:solidFill>
          <a:effectLst>
            <a:outerShdw blurRad="50800" dist="38100" dir="2700000" algn="tl" rotWithShape="0">
              <a:prstClr val="black">
                <a:alpha val="40000"/>
              </a:prstClr>
            </a:outerShdw>
          </a:effectLst>
        </p:grpSpPr>
        <p:sp>
          <p:nvSpPr>
            <p:cNvPr id="21" name="CuadroTexto 20"/>
            <p:cNvSpPr txBox="1"/>
            <p:nvPr/>
          </p:nvSpPr>
          <p:spPr>
            <a:xfrm>
              <a:off x="6337291" y="2399963"/>
              <a:ext cx="1331053" cy="738664"/>
            </a:xfrm>
            <a:prstGeom prst="rect">
              <a:avLst/>
            </a:prstGeom>
            <a:grpFill/>
            <a:ln>
              <a:solidFill>
                <a:schemeClr val="accent3"/>
              </a:solidFill>
              <a:prstDash val="sysDot"/>
            </a:ln>
          </p:spPr>
          <p:txBody>
            <a:bodyPr wrap="square" rtlCol="0" anchor="ctr">
              <a:spAutoFit/>
            </a:bodyPr>
            <a:lstStyle>
              <a:defPPr>
                <a:defRPr lang="es-UY"/>
              </a:defPPr>
              <a:lvl1pPr algn="ctr">
                <a:defRPr sz="1200"/>
              </a:lvl1pPr>
            </a:lstStyle>
            <a:p>
              <a:r>
                <a:rPr lang="es-UY" sz="1050" dirty="0"/>
                <a:t>Mayor aceptación y respeto por las distintas formas de la diversidad social</a:t>
              </a:r>
            </a:p>
          </p:txBody>
        </p:sp>
        <p:sp>
          <p:nvSpPr>
            <p:cNvPr id="25" name="CuadroTexto 24"/>
            <p:cNvSpPr txBox="1"/>
            <p:nvPr/>
          </p:nvSpPr>
          <p:spPr>
            <a:xfrm>
              <a:off x="6337291" y="3252197"/>
              <a:ext cx="1331053" cy="415498"/>
            </a:xfrm>
            <a:prstGeom prst="rect">
              <a:avLst/>
            </a:prstGeom>
            <a:grpFill/>
            <a:ln>
              <a:solidFill>
                <a:schemeClr val="accent3"/>
              </a:solidFill>
              <a:prstDash val="sysDot"/>
            </a:ln>
          </p:spPr>
          <p:txBody>
            <a:bodyPr wrap="square" rtlCol="0" anchor="ctr">
              <a:spAutoFit/>
            </a:bodyPr>
            <a:lstStyle>
              <a:defPPr>
                <a:defRPr lang="es-UY"/>
              </a:defPPr>
              <a:lvl1pPr algn="ctr">
                <a:defRPr sz="1200"/>
              </a:lvl1pPr>
            </a:lstStyle>
            <a:p>
              <a:r>
                <a:rPr lang="es-UY" sz="1050" dirty="0"/>
                <a:t>Mayor consumo de marihuana y alcohol</a:t>
              </a:r>
            </a:p>
          </p:txBody>
        </p:sp>
        <p:sp>
          <p:nvSpPr>
            <p:cNvPr id="26" name="CuadroTexto 25"/>
            <p:cNvSpPr txBox="1"/>
            <p:nvPr/>
          </p:nvSpPr>
          <p:spPr>
            <a:xfrm>
              <a:off x="7759842" y="2936726"/>
              <a:ext cx="1317829" cy="738664"/>
            </a:xfrm>
            <a:prstGeom prst="rect">
              <a:avLst/>
            </a:prstGeom>
            <a:grpFill/>
            <a:ln>
              <a:solidFill>
                <a:schemeClr val="accent3"/>
              </a:solidFill>
              <a:prstDash val="sysDot"/>
            </a:ln>
          </p:spPr>
          <p:txBody>
            <a:bodyPr wrap="square" rtlCol="0" anchor="ctr">
              <a:spAutoFit/>
            </a:bodyPr>
            <a:lstStyle>
              <a:defPPr>
                <a:defRPr lang="es-UY"/>
              </a:defPPr>
              <a:lvl1pPr algn="ctr">
                <a:defRPr sz="1200"/>
              </a:lvl1pPr>
            </a:lstStyle>
            <a:p>
              <a:r>
                <a:rPr lang="es-UY" sz="1050" dirty="0"/>
                <a:t>Mayor realización de ejercicio físico y actividades recreativas</a:t>
              </a:r>
            </a:p>
          </p:txBody>
        </p:sp>
        <p:sp>
          <p:nvSpPr>
            <p:cNvPr id="32" name="CuadroTexto 31"/>
            <p:cNvSpPr txBox="1"/>
            <p:nvPr/>
          </p:nvSpPr>
          <p:spPr>
            <a:xfrm>
              <a:off x="7759842" y="2402802"/>
              <a:ext cx="1317830" cy="415498"/>
            </a:xfrm>
            <a:prstGeom prst="rect">
              <a:avLst/>
            </a:prstGeom>
            <a:grpFill/>
            <a:ln>
              <a:solidFill>
                <a:schemeClr val="accent3"/>
              </a:solidFill>
              <a:prstDash val="sysDot"/>
            </a:ln>
          </p:spPr>
          <p:txBody>
            <a:bodyPr wrap="square" rtlCol="0" anchor="ctr">
              <a:spAutoFit/>
            </a:bodyPr>
            <a:lstStyle>
              <a:defPPr>
                <a:defRPr lang="es-UY"/>
              </a:defPPr>
              <a:lvl1pPr algn="ctr">
                <a:defRPr sz="1200"/>
              </a:lvl1pPr>
            </a:lstStyle>
            <a:p>
              <a:r>
                <a:rPr lang="es-UY" sz="1050" dirty="0"/>
                <a:t>Mayor cuidado del medio ambiente</a:t>
              </a:r>
            </a:p>
          </p:txBody>
        </p:sp>
      </p:grpSp>
      <p:cxnSp>
        <p:nvCxnSpPr>
          <p:cNvPr id="33" name="Conector recto 32"/>
          <p:cNvCxnSpPr>
            <a:stCxn id="25" idx="0"/>
            <a:endCxn id="21" idx="2"/>
          </p:cNvCxnSpPr>
          <p:nvPr/>
        </p:nvCxnSpPr>
        <p:spPr>
          <a:xfrm flipV="1">
            <a:off x="3581343" y="1799677"/>
            <a:ext cx="0" cy="113570"/>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34" name="Conector recto 33"/>
          <p:cNvCxnSpPr>
            <a:stCxn id="26" idx="1"/>
            <a:endCxn id="25" idx="3"/>
          </p:cNvCxnSpPr>
          <p:nvPr/>
        </p:nvCxnSpPr>
        <p:spPr>
          <a:xfrm flipH="1">
            <a:off x="4246869" y="1967108"/>
            <a:ext cx="91498" cy="153888"/>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36" name="Conector recto 35"/>
          <p:cNvCxnSpPr>
            <a:stCxn id="26" idx="0"/>
            <a:endCxn id="32" idx="2"/>
          </p:cNvCxnSpPr>
          <p:nvPr/>
        </p:nvCxnSpPr>
        <p:spPr>
          <a:xfrm flipV="1">
            <a:off x="4997282" y="1479350"/>
            <a:ext cx="0" cy="118426"/>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41" name="CuadroTexto 40"/>
          <p:cNvSpPr txBox="1"/>
          <p:nvPr/>
        </p:nvSpPr>
        <p:spPr>
          <a:xfrm>
            <a:off x="5823262" y="1400891"/>
            <a:ext cx="2421146" cy="600164"/>
          </a:xfrm>
          <a:prstGeom prst="rect">
            <a:avLst/>
          </a:prstGeom>
          <a:solidFill>
            <a:srgbClr val="F5F5F9"/>
          </a:solidFill>
          <a:ln>
            <a:solidFill>
              <a:schemeClr val="accent3"/>
            </a:solidFill>
            <a:prstDash val="sysDot"/>
          </a:ln>
          <a:effectLst>
            <a:outerShdw blurRad="50800" dist="38100" dir="2700000" algn="tl" rotWithShape="0">
              <a:prstClr val="black">
                <a:alpha val="40000"/>
              </a:prstClr>
            </a:outerShdw>
          </a:effectLst>
        </p:spPr>
        <p:txBody>
          <a:bodyPr wrap="square" rtlCol="0" anchor="ctr">
            <a:spAutoFit/>
          </a:bodyPr>
          <a:lstStyle>
            <a:defPPr>
              <a:defRPr lang="es-UY"/>
            </a:defPPr>
            <a:lvl1pPr algn="ctr">
              <a:defRPr sz="1200"/>
            </a:lvl1pPr>
          </a:lstStyle>
          <a:p>
            <a:r>
              <a:rPr lang="es-UY" sz="1100" dirty="0"/>
              <a:t>Pero en muchas actitudes que reservan para sí se asemejan a las generaciones anteriores</a:t>
            </a:r>
          </a:p>
        </p:txBody>
      </p:sp>
      <p:cxnSp>
        <p:nvCxnSpPr>
          <p:cNvPr id="42" name="Conector recto 41"/>
          <p:cNvCxnSpPr>
            <a:stCxn id="32" idx="3"/>
            <a:endCxn id="41" idx="1"/>
          </p:cNvCxnSpPr>
          <p:nvPr/>
        </p:nvCxnSpPr>
        <p:spPr>
          <a:xfrm>
            <a:off x="5656197" y="1271601"/>
            <a:ext cx="167065" cy="429372"/>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48" name="CuadroTexto 47"/>
          <p:cNvSpPr txBox="1"/>
          <p:nvPr/>
        </p:nvSpPr>
        <p:spPr>
          <a:xfrm>
            <a:off x="2915817" y="4079124"/>
            <a:ext cx="1872208" cy="969496"/>
          </a:xfrm>
          <a:prstGeom prst="rect">
            <a:avLst/>
          </a:prstGeom>
          <a:solidFill>
            <a:srgbClr val="F5F5F9"/>
          </a:solidFill>
          <a:ln>
            <a:solidFill>
              <a:schemeClr val="accent3"/>
            </a:solidFill>
            <a:prstDash val="sysDot"/>
          </a:ln>
          <a:effectLst>
            <a:outerShdw blurRad="50800" dist="38100" dir="2700000" algn="tl" rotWithShape="0">
              <a:prstClr val="black">
                <a:alpha val="40000"/>
              </a:prstClr>
            </a:outerShdw>
          </a:effectLst>
        </p:spPr>
        <p:txBody>
          <a:bodyPr wrap="square" rtlCol="0" anchor="ctr">
            <a:spAutoFit/>
          </a:bodyPr>
          <a:lstStyle>
            <a:defPPr>
              <a:defRPr lang="es-UY"/>
            </a:defPPr>
            <a:lvl1pPr marL="171450" indent="-171450">
              <a:buFont typeface="Arial" panose="020B0604020202020204" pitchFamily="34" charset="0"/>
              <a:buChar char="•"/>
              <a:defRPr sz="1200"/>
            </a:lvl1pPr>
          </a:lstStyle>
          <a:p>
            <a:r>
              <a:rPr lang="es-UY" sz="1100" dirty="0"/>
              <a:t>Políticamente correctos</a:t>
            </a:r>
          </a:p>
          <a:p>
            <a:r>
              <a:rPr lang="es-UY" sz="1100" dirty="0"/>
              <a:t>Rebeldes</a:t>
            </a:r>
          </a:p>
          <a:p>
            <a:r>
              <a:rPr lang="es-UY" sz="1100" dirty="0"/>
              <a:t>Adaptados</a:t>
            </a:r>
          </a:p>
          <a:p>
            <a:r>
              <a:rPr lang="es-UY" sz="1100" dirty="0"/>
              <a:t>Despreocupados</a:t>
            </a:r>
          </a:p>
          <a:p>
            <a:r>
              <a:rPr lang="es-UY" sz="1100" dirty="0"/>
              <a:t>Iniciativa</a:t>
            </a:r>
          </a:p>
        </p:txBody>
      </p:sp>
      <p:pic>
        <p:nvPicPr>
          <p:cNvPr id="54" name="Imagen 53"/>
          <p:cNvPicPr>
            <a:picLocks noChangeAspect="1"/>
          </p:cNvPicPr>
          <p:nvPr/>
        </p:nvPicPr>
        <p:blipFill rotWithShape="1">
          <a:blip r:embed="rId4" cstate="print">
            <a:extLst>
              <a:ext uri="{28A0092B-C50C-407E-A947-70E740481C1C}">
                <a14:useLocalDpi xmlns:a14="http://schemas.microsoft.com/office/drawing/2010/main" val="0"/>
              </a:ext>
            </a:extLst>
          </a:blip>
          <a:srcRect l="15977" t="36931" r="15528" b="34726"/>
          <a:stretch/>
        </p:blipFill>
        <p:spPr>
          <a:xfrm>
            <a:off x="2915286" y="2809346"/>
            <a:ext cx="2143186" cy="665128"/>
          </a:xfrm>
          <a:prstGeom prst="rect">
            <a:avLst/>
          </a:prstGeom>
          <a:solidFill>
            <a:srgbClr val="F5F5F9"/>
          </a:solidFill>
          <a:ln>
            <a:solidFill>
              <a:schemeClr val="accent3"/>
            </a:solidFill>
          </a:ln>
          <a:effectLst>
            <a:softEdge rad="127000"/>
          </a:effectLst>
        </p:spPr>
      </p:pic>
      <p:pic>
        <p:nvPicPr>
          <p:cNvPr id="61" name="Imagen 60"/>
          <p:cNvPicPr>
            <a:picLocks noChangeAspect="1"/>
          </p:cNvPicPr>
          <p:nvPr/>
        </p:nvPicPr>
        <p:blipFill>
          <a:blip r:embed="rId5"/>
          <a:stretch>
            <a:fillRect/>
          </a:stretch>
        </p:blipFill>
        <p:spPr>
          <a:xfrm>
            <a:off x="643073" y="699542"/>
            <a:ext cx="2072820" cy="4956478"/>
          </a:xfrm>
          <a:prstGeom prst="rect">
            <a:avLst/>
          </a:prstGeom>
        </p:spPr>
      </p:pic>
      <p:sp>
        <p:nvSpPr>
          <p:cNvPr id="6" name="Rectángulo redondeado 29"/>
          <p:cNvSpPr/>
          <p:nvPr/>
        </p:nvSpPr>
        <p:spPr>
          <a:xfrm>
            <a:off x="972120" y="526786"/>
            <a:ext cx="817188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Los </a:t>
            </a:r>
            <a:r>
              <a:rPr lang="es-MX" sz="1600" b="1" kern="0" dirty="0" err="1">
                <a:solidFill>
                  <a:prstClr val="black"/>
                </a:solidFill>
              </a:rPr>
              <a:t>Millennialls</a:t>
            </a:r>
            <a:r>
              <a:rPr lang="es-MX" sz="1600" b="1" kern="0" dirty="0">
                <a:solidFill>
                  <a:prstClr val="black"/>
                </a:solidFill>
              </a:rPr>
              <a:t> no tienen una fuerte conciencia de sí mismos como generación</a:t>
            </a:r>
          </a:p>
        </p:txBody>
      </p:sp>
      <p:pic>
        <p:nvPicPr>
          <p:cNvPr id="30" name="Imagen 29">
            <a:extLst>
              <a:ext uri="{FF2B5EF4-FFF2-40B4-BE49-F238E27FC236}">
                <a16:creationId xmlns:a16="http://schemas.microsoft.com/office/drawing/2014/main" xmlns="" id="{1AF61DD8-229B-4891-9A10-7F4D9D955904}"/>
              </a:ext>
            </a:extLst>
          </p:cNvPr>
          <p:cNvPicPr>
            <a:picLocks noChangeAspect="1"/>
          </p:cNvPicPr>
          <p:nvPr/>
        </p:nvPicPr>
        <p:blipFill rotWithShape="1">
          <a:blip r:embed="rId6"/>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3108759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107504" y="2077859"/>
            <a:ext cx="2448272" cy="2062103"/>
          </a:xfrm>
          <a:prstGeom prst="rect">
            <a:avLst/>
          </a:prstGeom>
          <a:noFill/>
        </p:spPr>
        <p:txBody>
          <a:bodyPr wrap="square" rtlCol="0">
            <a:spAutoFit/>
          </a:bodyPr>
          <a:lstStyle/>
          <a:p>
            <a:r>
              <a:rPr lang="es-UY" sz="1600" b="1" dirty="0">
                <a:solidFill>
                  <a:schemeClr val="bg1"/>
                </a:solidFill>
                <a:latin typeface="Cocogoose" panose="02000000000000000000" pitchFamily="2" charset="0"/>
              </a:rPr>
              <a:t>De hecho, en muchos sentidos son muy similares a la generación de sus padres, e incluso a la generación de sus abuelos.</a:t>
            </a:r>
          </a:p>
        </p:txBody>
      </p:sp>
      <p:cxnSp>
        <p:nvCxnSpPr>
          <p:cNvPr id="75" name="Conector angular 74"/>
          <p:cNvCxnSpPr>
            <a:stCxn id="9" idx="6"/>
            <a:endCxn id="20" idx="1"/>
          </p:cNvCxnSpPr>
          <p:nvPr/>
        </p:nvCxnSpPr>
        <p:spPr>
          <a:xfrm>
            <a:off x="2797220" y="3207112"/>
            <a:ext cx="261006" cy="1379265"/>
          </a:xfrm>
          <a:prstGeom prst="bentConnector3">
            <a:avLst>
              <a:gd name="adj1" fmla="val -109560"/>
            </a:avLst>
          </a:prstGeom>
        </p:spPr>
        <p:style>
          <a:lnRef idx="1">
            <a:schemeClr val="accent1"/>
          </a:lnRef>
          <a:fillRef idx="0">
            <a:schemeClr val="accent1"/>
          </a:fillRef>
          <a:effectRef idx="0">
            <a:schemeClr val="accent1"/>
          </a:effectRef>
          <a:fontRef idx="minor">
            <a:schemeClr val="tx1"/>
          </a:fontRef>
        </p:style>
      </p:cxnSp>
      <p:cxnSp>
        <p:nvCxnSpPr>
          <p:cNvPr id="71" name="Conector angular 70"/>
          <p:cNvCxnSpPr>
            <a:stCxn id="9" idx="6"/>
            <a:endCxn id="19" idx="1"/>
          </p:cNvCxnSpPr>
          <p:nvPr/>
        </p:nvCxnSpPr>
        <p:spPr>
          <a:xfrm>
            <a:off x="2797220" y="3207112"/>
            <a:ext cx="352832" cy="396522"/>
          </a:xfrm>
          <a:prstGeom prst="bentConnector3">
            <a:avLst>
              <a:gd name="adj1" fmla="val -75731"/>
            </a:avLst>
          </a:prstGeom>
        </p:spPr>
        <p:style>
          <a:lnRef idx="1">
            <a:schemeClr val="accent1"/>
          </a:lnRef>
          <a:fillRef idx="0">
            <a:schemeClr val="accent1"/>
          </a:fillRef>
          <a:effectRef idx="0">
            <a:schemeClr val="accent1"/>
          </a:effectRef>
          <a:fontRef idx="minor">
            <a:schemeClr val="tx1"/>
          </a:fontRef>
        </p:style>
      </p:cxnSp>
      <p:cxnSp>
        <p:nvCxnSpPr>
          <p:cNvPr id="66" name="Conector angular 65"/>
          <p:cNvCxnSpPr>
            <a:stCxn id="9" idx="6"/>
            <a:endCxn id="18" idx="1"/>
          </p:cNvCxnSpPr>
          <p:nvPr/>
        </p:nvCxnSpPr>
        <p:spPr>
          <a:xfrm flipV="1">
            <a:off x="2797220" y="2577099"/>
            <a:ext cx="307011" cy="630013"/>
          </a:xfrm>
          <a:prstGeom prst="bentConnector3">
            <a:avLst>
              <a:gd name="adj1" fmla="val -82701"/>
            </a:avLst>
          </a:prstGeom>
        </p:spPr>
        <p:style>
          <a:lnRef idx="1">
            <a:schemeClr val="accent1"/>
          </a:lnRef>
          <a:fillRef idx="0">
            <a:schemeClr val="accent1"/>
          </a:fillRef>
          <a:effectRef idx="0">
            <a:schemeClr val="accent1"/>
          </a:effectRef>
          <a:fontRef idx="minor">
            <a:schemeClr val="tx1"/>
          </a:fontRef>
        </p:style>
      </p:cxnSp>
      <p:pic>
        <p:nvPicPr>
          <p:cNvPr id="65" name="Imagen 64"/>
          <p:cNvPicPr>
            <a:picLocks noChangeAspect="1"/>
          </p:cNvPicPr>
          <p:nvPr/>
        </p:nvPicPr>
        <p:blipFill rotWithShape="1">
          <a:blip r:embed="rId3">
            <a:extLst>
              <a:ext uri="{28A0092B-C50C-407E-A947-70E740481C1C}">
                <a14:useLocalDpi xmlns:a14="http://schemas.microsoft.com/office/drawing/2010/main" val="0"/>
              </a:ext>
            </a:extLst>
          </a:blip>
          <a:srcRect r="19737"/>
          <a:stretch/>
        </p:blipFill>
        <p:spPr>
          <a:xfrm>
            <a:off x="5188806" y="1161375"/>
            <a:ext cx="3955194" cy="3282583"/>
          </a:xfrm>
          <a:prstGeom prst="rect">
            <a:avLst/>
          </a:prstGeom>
        </p:spPr>
      </p:pic>
      <p:cxnSp>
        <p:nvCxnSpPr>
          <p:cNvPr id="23" name="Conector angular 22"/>
          <p:cNvCxnSpPr>
            <a:stCxn id="9" idx="6"/>
            <a:endCxn id="3" idx="1"/>
          </p:cNvCxnSpPr>
          <p:nvPr/>
        </p:nvCxnSpPr>
        <p:spPr>
          <a:xfrm flipV="1">
            <a:off x="2797220" y="1479580"/>
            <a:ext cx="30074" cy="1727532"/>
          </a:xfrm>
          <a:prstGeom prst="bentConnector3">
            <a:avLst>
              <a:gd name="adj1" fmla="val -973841"/>
            </a:avLst>
          </a:prstGeom>
        </p:spPr>
        <p:style>
          <a:lnRef idx="1">
            <a:schemeClr val="accent1"/>
          </a:lnRef>
          <a:fillRef idx="0">
            <a:schemeClr val="accent1"/>
          </a:fillRef>
          <a:effectRef idx="0">
            <a:schemeClr val="accent1"/>
          </a:effectRef>
          <a:fontRef idx="minor">
            <a:schemeClr val="tx1"/>
          </a:fontRef>
        </p:style>
      </p:cxnSp>
      <p:sp>
        <p:nvSpPr>
          <p:cNvPr id="9" name="Elipse 8"/>
          <p:cNvSpPr>
            <a:spLocks noChangeAspect="1"/>
          </p:cNvSpPr>
          <p:nvPr/>
        </p:nvSpPr>
        <p:spPr>
          <a:xfrm>
            <a:off x="-1980728" y="818138"/>
            <a:ext cx="4777948" cy="477794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latin typeface="Cocogoose" panose="02000000000000000000" pitchFamily="2" charset="0"/>
            </a:endParaRPr>
          </a:p>
        </p:txBody>
      </p:sp>
      <p:sp>
        <p:nvSpPr>
          <p:cNvPr id="4" name="Marcador de número de diapositiva 3"/>
          <p:cNvSpPr>
            <a:spLocks noGrp="1"/>
          </p:cNvSpPr>
          <p:nvPr>
            <p:ph type="sldNum" sz="quarter" idx="12"/>
          </p:nvPr>
        </p:nvSpPr>
        <p:spPr/>
        <p:txBody>
          <a:bodyPr/>
          <a:lstStyle/>
          <a:p>
            <a:fld id="{29701D2F-838C-4E86-9F15-A90E1B31B730}" type="slidenum">
              <a:rPr lang="es-MX" smtClean="0">
                <a:solidFill>
                  <a:srgbClr val="44546A"/>
                </a:solidFill>
              </a:rPr>
              <a:pPr/>
              <a:t>49</a:t>
            </a:fld>
            <a:endParaRPr lang="es-MX" dirty="0">
              <a:solidFill>
                <a:srgbClr val="44546A"/>
              </a:solidFill>
            </a:endParaRPr>
          </a:p>
        </p:txBody>
      </p:sp>
      <p:sp>
        <p:nvSpPr>
          <p:cNvPr id="5" name="Rectángulo 11"/>
          <p:cNvSpPr/>
          <p:nvPr/>
        </p:nvSpPr>
        <p:spPr>
          <a:xfrm>
            <a:off x="800655" y="233463"/>
            <a:ext cx="834334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CONCLUSIONES</a:t>
            </a:r>
          </a:p>
        </p:txBody>
      </p:sp>
      <p:sp>
        <p:nvSpPr>
          <p:cNvPr id="11" name="Rectángulo redondeado 29"/>
          <p:cNvSpPr/>
          <p:nvPr/>
        </p:nvSpPr>
        <p:spPr>
          <a:xfrm>
            <a:off x="972120" y="526786"/>
            <a:ext cx="817188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Los </a:t>
            </a:r>
            <a:r>
              <a:rPr lang="es-MX" sz="1600" b="1" kern="0" dirty="0" err="1">
                <a:solidFill>
                  <a:prstClr val="black"/>
                </a:solidFill>
              </a:rPr>
              <a:t>Millennialls</a:t>
            </a:r>
            <a:r>
              <a:rPr lang="es-MX" sz="1600" b="1" kern="0" dirty="0">
                <a:solidFill>
                  <a:prstClr val="black"/>
                </a:solidFill>
              </a:rPr>
              <a:t> no se distinguen en muchas actitudes de otras generaciones</a:t>
            </a:r>
          </a:p>
        </p:txBody>
      </p:sp>
      <p:grpSp>
        <p:nvGrpSpPr>
          <p:cNvPr id="2" name="Grupo 1"/>
          <p:cNvGrpSpPr/>
          <p:nvPr/>
        </p:nvGrpSpPr>
        <p:grpSpPr>
          <a:xfrm>
            <a:off x="2827294" y="1112928"/>
            <a:ext cx="2320770" cy="651345"/>
            <a:chOff x="2790120" y="1117046"/>
            <a:chExt cx="2320770" cy="651345"/>
          </a:xfrm>
          <a:effectLst>
            <a:outerShdw blurRad="50800" dist="38100" dir="2700000" algn="tl" rotWithShape="0">
              <a:prstClr val="black">
                <a:alpha val="40000"/>
              </a:prstClr>
            </a:outerShdw>
          </a:effectLst>
        </p:grpSpPr>
        <p:sp>
          <p:nvSpPr>
            <p:cNvPr id="3" name="CuadroTexto 2"/>
            <p:cNvSpPr txBox="1"/>
            <p:nvPr/>
          </p:nvSpPr>
          <p:spPr>
            <a:xfrm>
              <a:off x="2790120" y="1199004"/>
              <a:ext cx="2320770" cy="569387"/>
            </a:xfrm>
            <a:prstGeom prst="rect">
              <a:avLst/>
            </a:prstGeom>
            <a:solidFill>
              <a:srgbClr val="F8FDF1"/>
            </a:solidFill>
            <a:ln>
              <a:solidFill>
                <a:schemeClr val="accent1"/>
              </a:solidFill>
              <a:prstDash val="sysDot"/>
            </a:ln>
          </p:spPr>
          <p:txBody>
            <a:bodyPr wrap="square" rtlCol="0" anchor="ctr">
              <a:spAutoFit/>
            </a:bodyPr>
            <a:lstStyle>
              <a:defPPr>
                <a:defRPr lang="es-UY"/>
              </a:defPPr>
              <a:lvl1pPr algn="ctr">
                <a:defRPr sz="1100"/>
              </a:lvl1pPr>
            </a:lstStyle>
            <a:p>
              <a:pPr marL="171450" indent="-171450" algn="l">
                <a:buFont typeface="Arial" panose="020B0604020202020204" pitchFamily="34" charset="0"/>
                <a:buChar char="•"/>
              </a:pPr>
              <a:endParaRPr lang="es-UY" dirty="0"/>
            </a:p>
            <a:p>
              <a:pPr marL="171450" indent="-171450" algn="l">
                <a:buFont typeface="Arial" panose="020B0604020202020204" pitchFamily="34" charset="0"/>
                <a:buChar char="•"/>
              </a:pPr>
              <a:r>
                <a:rPr lang="es-UY" sz="1000" dirty="0"/>
                <a:t>Nivel ocupacional</a:t>
              </a:r>
            </a:p>
            <a:p>
              <a:pPr marL="171450" indent="-171450" algn="l">
                <a:buFont typeface="Arial" panose="020B0604020202020204" pitchFamily="34" charset="0"/>
                <a:buChar char="•"/>
              </a:pPr>
              <a:r>
                <a:rPr lang="es-UY" sz="1000" dirty="0"/>
                <a:t>Relación de dependencia laboral</a:t>
              </a:r>
            </a:p>
          </p:txBody>
        </p:sp>
        <p:sp>
          <p:nvSpPr>
            <p:cNvPr id="13" name="CuadroTexto 12"/>
            <p:cNvSpPr txBox="1"/>
            <p:nvPr/>
          </p:nvSpPr>
          <p:spPr>
            <a:xfrm>
              <a:off x="2929021" y="1117046"/>
              <a:ext cx="1304401" cy="261610"/>
            </a:xfrm>
            <a:prstGeom prst="rect">
              <a:avLst/>
            </a:prstGeom>
            <a:solidFill>
              <a:schemeClr val="accent1">
                <a:lumMod val="75000"/>
              </a:schemeClr>
            </a:solidFill>
            <a:ln>
              <a:noFill/>
              <a:prstDash val="sysDot"/>
            </a:ln>
          </p:spPr>
          <p:txBody>
            <a:bodyPr wrap="square" rtlCol="0" anchor="ctr">
              <a:spAutoFit/>
            </a:bodyPr>
            <a:lstStyle>
              <a:defPPr>
                <a:defRPr lang="es-UY"/>
              </a:defPPr>
              <a:lvl1pPr algn="ctr">
                <a:defRPr sz="1100"/>
              </a:lvl1pPr>
            </a:lstStyle>
            <a:p>
              <a:r>
                <a:rPr lang="es-UY" b="1" dirty="0">
                  <a:solidFill>
                    <a:srgbClr val="F8FDF1"/>
                  </a:solidFill>
                </a:rPr>
                <a:t>EN EL TRABAJO</a:t>
              </a:r>
            </a:p>
          </p:txBody>
        </p:sp>
      </p:grpSp>
      <p:grpSp>
        <p:nvGrpSpPr>
          <p:cNvPr id="30" name="Grupo 29"/>
          <p:cNvGrpSpPr/>
          <p:nvPr/>
        </p:nvGrpSpPr>
        <p:grpSpPr>
          <a:xfrm>
            <a:off x="3104231" y="1908447"/>
            <a:ext cx="2511374" cy="1184177"/>
            <a:chOff x="3239852" y="2071243"/>
            <a:chExt cx="2511374" cy="1184177"/>
          </a:xfrm>
          <a:effectLst>
            <a:outerShdw blurRad="50800" dist="38100" dir="2700000" algn="tl" rotWithShape="0">
              <a:prstClr val="black">
                <a:alpha val="40000"/>
              </a:prstClr>
            </a:outerShdw>
          </a:effectLst>
        </p:grpSpPr>
        <p:sp>
          <p:nvSpPr>
            <p:cNvPr id="18" name="CuadroTexto 17"/>
            <p:cNvSpPr txBox="1"/>
            <p:nvPr/>
          </p:nvSpPr>
          <p:spPr>
            <a:xfrm>
              <a:off x="3239852" y="2224369"/>
              <a:ext cx="2511374" cy="1031051"/>
            </a:xfrm>
            <a:prstGeom prst="rect">
              <a:avLst/>
            </a:prstGeom>
            <a:solidFill>
              <a:srgbClr val="F8FDF1"/>
            </a:solidFill>
            <a:ln>
              <a:solidFill>
                <a:schemeClr val="accent1"/>
              </a:solidFill>
              <a:prstDash val="sysDot"/>
            </a:ln>
          </p:spPr>
          <p:txBody>
            <a:bodyPr wrap="square" rtlCol="0" anchor="ctr">
              <a:spAutoFit/>
            </a:bodyPr>
            <a:lstStyle>
              <a:defPPr>
                <a:defRPr lang="es-UY"/>
              </a:defPPr>
              <a:lvl1pPr algn="ctr">
                <a:defRPr sz="1100"/>
              </a:lvl1pPr>
            </a:lstStyle>
            <a:p>
              <a:pPr marL="171450" indent="-171450" algn="l">
                <a:buFont typeface="Arial" panose="020B0604020202020204" pitchFamily="34" charset="0"/>
                <a:buChar char="•"/>
              </a:pPr>
              <a:endParaRPr lang="es-UY" dirty="0"/>
            </a:p>
            <a:p>
              <a:pPr marL="171450" indent="-171450" algn="l">
                <a:buFont typeface="Arial" panose="020B0604020202020204" pitchFamily="34" charset="0"/>
                <a:buChar char="•"/>
              </a:pPr>
              <a:r>
                <a:rPr lang="es-UY" sz="1000" dirty="0"/>
                <a:t>Autopercepción del estado de salud física</a:t>
              </a:r>
            </a:p>
            <a:p>
              <a:pPr marL="171450" indent="-171450" algn="l">
                <a:buFont typeface="Arial" panose="020B0604020202020204" pitchFamily="34" charset="0"/>
                <a:buChar char="•"/>
              </a:pPr>
              <a:r>
                <a:rPr lang="es-UY" sz="1000" dirty="0"/>
                <a:t>Realización de ejercicio físico</a:t>
              </a:r>
            </a:p>
            <a:p>
              <a:pPr marL="171450" indent="-171450" algn="l">
                <a:buFont typeface="Arial" panose="020B0604020202020204" pitchFamily="34" charset="0"/>
                <a:buChar char="•"/>
              </a:pPr>
              <a:r>
                <a:rPr lang="es-UY" sz="1000" dirty="0"/>
                <a:t>Consumo de tabaco</a:t>
              </a:r>
            </a:p>
            <a:p>
              <a:pPr marL="171450" indent="-171450" algn="l">
                <a:buFont typeface="Arial" panose="020B0604020202020204" pitchFamily="34" charset="0"/>
                <a:buChar char="•"/>
              </a:pPr>
              <a:r>
                <a:rPr lang="es-UY" sz="1000" dirty="0"/>
                <a:t>Consumo de alcohol</a:t>
              </a:r>
            </a:p>
            <a:p>
              <a:pPr marL="171450" indent="-171450" algn="l">
                <a:buFont typeface="Arial" panose="020B0604020202020204" pitchFamily="34" charset="0"/>
                <a:buChar char="•"/>
              </a:pPr>
              <a:r>
                <a:rPr lang="es-UY" sz="1000" dirty="0"/>
                <a:t>Consumo de frutas y verduras</a:t>
              </a:r>
            </a:p>
          </p:txBody>
        </p:sp>
        <p:sp>
          <p:nvSpPr>
            <p:cNvPr id="14" name="CuadroTexto 13"/>
            <p:cNvSpPr txBox="1"/>
            <p:nvPr/>
          </p:nvSpPr>
          <p:spPr>
            <a:xfrm>
              <a:off x="3339469" y="2071243"/>
              <a:ext cx="2099165" cy="261610"/>
            </a:xfrm>
            <a:prstGeom prst="rect">
              <a:avLst/>
            </a:prstGeom>
            <a:solidFill>
              <a:schemeClr val="accent1">
                <a:lumMod val="75000"/>
              </a:schemeClr>
            </a:solidFill>
            <a:ln>
              <a:noFill/>
              <a:prstDash val="sysDot"/>
            </a:ln>
          </p:spPr>
          <p:txBody>
            <a:bodyPr wrap="square" rtlCol="0" anchor="ctr">
              <a:spAutoFit/>
            </a:bodyPr>
            <a:lstStyle>
              <a:defPPr>
                <a:defRPr lang="es-UY"/>
              </a:defPPr>
              <a:lvl1pPr algn="ctr">
                <a:defRPr sz="1100"/>
              </a:lvl1pPr>
            </a:lstStyle>
            <a:p>
              <a:r>
                <a:rPr lang="es-UY" b="1" dirty="0">
                  <a:solidFill>
                    <a:srgbClr val="F8FDF1"/>
                  </a:solidFill>
                </a:rPr>
                <a:t>EN SUS HÁBITOS SALUDABLES</a:t>
              </a:r>
            </a:p>
          </p:txBody>
        </p:sp>
      </p:grpSp>
      <p:grpSp>
        <p:nvGrpSpPr>
          <p:cNvPr id="31" name="Grupo 30"/>
          <p:cNvGrpSpPr/>
          <p:nvPr/>
        </p:nvGrpSpPr>
        <p:grpSpPr>
          <a:xfrm>
            <a:off x="3150052" y="3233808"/>
            <a:ext cx="3515075" cy="646825"/>
            <a:chOff x="3732992" y="3210974"/>
            <a:chExt cx="3515075" cy="646825"/>
          </a:xfrm>
          <a:effectLst>
            <a:outerShdw blurRad="50800" dist="38100" dir="2700000" algn="tl" rotWithShape="0">
              <a:prstClr val="black">
                <a:alpha val="40000"/>
              </a:prstClr>
            </a:outerShdw>
          </a:effectLst>
        </p:grpSpPr>
        <p:sp>
          <p:nvSpPr>
            <p:cNvPr id="19" name="CuadroTexto 18"/>
            <p:cNvSpPr txBox="1"/>
            <p:nvPr/>
          </p:nvSpPr>
          <p:spPr>
            <a:xfrm>
              <a:off x="3732992" y="3303801"/>
              <a:ext cx="3515075" cy="553998"/>
            </a:xfrm>
            <a:prstGeom prst="rect">
              <a:avLst/>
            </a:prstGeom>
            <a:solidFill>
              <a:srgbClr val="F8FDF1"/>
            </a:solidFill>
            <a:ln>
              <a:solidFill>
                <a:schemeClr val="accent1"/>
              </a:solidFill>
              <a:prstDash val="sysDot"/>
            </a:ln>
          </p:spPr>
          <p:txBody>
            <a:bodyPr wrap="square" rtlCol="0" anchor="ctr">
              <a:spAutoFit/>
            </a:bodyPr>
            <a:lstStyle>
              <a:defPPr>
                <a:defRPr lang="es-UY"/>
              </a:defPPr>
              <a:lvl1pPr algn="ctr">
                <a:defRPr sz="1100"/>
              </a:lvl1pPr>
            </a:lstStyle>
            <a:p>
              <a:pPr marL="171450" indent="-171450" algn="l">
                <a:buFont typeface="Arial" panose="020B0604020202020204" pitchFamily="34" charset="0"/>
                <a:buChar char="•"/>
              </a:pPr>
              <a:endParaRPr lang="es-UY" sz="1000" dirty="0"/>
            </a:p>
            <a:p>
              <a:pPr marL="171450" indent="-171450" algn="l">
                <a:buFont typeface="Arial" panose="020B0604020202020204" pitchFamily="34" charset="0"/>
                <a:buChar char="•"/>
              </a:pPr>
              <a:r>
                <a:rPr lang="es-UY" sz="1000" dirty="0"/>
                <a:t>Actitud de respeto y tolerancia hacia la diversidad de clases, de orígenes étnicos y de orientaciones sexuales.</a:t>
              </a:r>
            </a:p>
          </p:txBody>
        </p:sp>
        <p:sp>
          <p:nvSpPr>
            <p:cNvPr id="15" name="CuadroTexto 14"/>
            <p:cNvSpPr txBox="1"/>
            <p:nvPr/>
          </p:nvSpPr>
          <p:spPr>
            <a:xfrm>
              <a:off x="3864229" y="3210974"/>
              <a:ext cx="2448272" cy="261610"/>
            </a:xfrm>
            <a:prstGeom prst="rect">
              <a:avLst/>
            </a:prstGeom>
            <a:solidFill>
              <a:schemeClr val="accent1">
                <a:lumMod val="75000"/>
              </a:schemeClr>
            </a:solidFill>
            <a:ln>
              <a:noFill/>
              <a:prstDash val="sysDot"/>
            </a:ln>
          </p:spPr>
          <p:txBody>
            <a:bodyPr wrap="square" rtlCol="0" anchor="ctr">
              <a:spAutoFit/>
            </a:bodyPr>
            <a:lstStyle>
              <a:defPPr>
                <a:defRPr lang="es-UY"/>
              </a:defPPr>
              <a:lvl1pPr algn="ctr">
                <a:defRPr sz="1100"/>
              </a:lvl1pPr>
            </a:lstStyle>
            <a:p>
              <a:r>
                <a:rPr lang="es-UY" b="1" dirty="0">
                  <a:solidFill>
                    <a:srgbClr val="F8FDF1"/>
                  </a:solidFill>
                </a:rPr>
                <a:t>EN SU TOLERANCIA A LA DIVERSIDAD</a:t>
              </a:r>
            </a:p>
          </p:txBody>
        </p:sp>
      </p:grpSp>
      <p:grpSp>
        <p:nvGrpSpPr>
          <p:cNvPr id="32" name="Grupo 31"/>
          <p:cNvGrpSpPr/>
          <p:nvPr/>
        </p:nvGrpSpPr>
        <p:grpSpPr>
          <a:xfrm>
            <a:off x="3058226" y="4085558"/>
            <a:ext cx="4394093" cy="862456"/>
            <a:chOff x="2987823" y="4055381"/>
            <a:chExt cx="4394093" cy="862456"/>
          </a:xfrm>
          <a:effectLst>
            <a:outerShdw blurRad="50800" dist="38100" dir="2700000" algn="tl" rotWithShape="0">
              <a:prstClr val="black">
                <a:alpha val="40000"/>
              </a:prstClr>
            </a:outerShdw>
          </a:effectLst>
        </p:grpSpPr>
        <p:sp>
          <p:nvSpPr>
            <p:cNvPr id="20" name="CuadroTexto 19"/>
            <p:cNvSpPr txBox="1"/>
            <p:nvPr/>
          </p:nvSpPr>
          <p:spPr>
            <a:xfrm>
              <a:off x="2987823" y="4194562"/>
              <a:ext cx="4394093" cy="723275"/>
            </a:xfrm>
            <a:prstGeom prst="rect">
              <a:avLst/>
            </a:prstGeom>
            <a:solidFill>
              <a:srgbClr val="F8FDF1"/>
            </a:solidFill>
            <a:ln>
              <a:solidFill>
                <a:schemeClr val="accent1"/>
              </a:solidFill>
              <a:prstDash val="sysDot"/>
            </a:ln>
          </p:spPr>
          <p:txBody>
            <a:bodyPr wrap="square" rtlCol="0" anchor="ctr">
              <a:spAutoFit/>
            </a:bodyPr>
            <a:lstStyle>
              <a:defPPr>
                <a:defRPr lang="es-UY"/>
              </a:defPPr>
              <a:lvl1pPr algn="ctr">
                <a:defRPr sz="1100"/>
              </a:lvl1pPr>
            </a:lstStyle>
            <a:p>
              <a:pPr marL="171450" indent="-171450" algn="l">
                <a:buFont typeface="Arial" panose="020B0604020202020204" pitchFamily="34" charset="0"/>
                <a:buChar char="•"/>
              </a:pPr>
              <a:endParaRPr lang="es-UY" dirty="0"/>
            </a:p>
            <a:p>
              <a:pPr marL="171450" indent="-171450" algn="l">
                <a:buFont typeface="Arial" panose="020B0604020202020204" pitchFamily="34" charset="0"/>
                <a:buChar char="•"/>
              </a:pPr>
              <a:r>
                <a:rPr lang="es-UY" sz="1000" dirty="0"/>
                <a:t>Identificación de la propia generación como un grupo social homogéneo.</a:t>
              </a:r>
            </a:p>
            <a:p>
              <a:pPr marL="171450" indent="-171450" algn="l">
                <a:buFont typeface="Arial" panose="020B0604020202020204" pitchFamily="34" charset="0"/>
                <a:buChar char="•"/>
              </a:pPr>
              <a:r>
                <a:rPr lang="es-UY" sz="1000" dirty="0"/>
                <a:t>Homogeneidad social atribuida a la edad, en comparación con otras características sociodemográficas.</a:t>
              </a:r>
            </a:p>
          </p:txBody>
        </p:sp>
        <p:sp>
          <p:nvSpPr>
            <p:cNvPr id="16" name="CuadroTexto 15"/>
            <p:cNvSpPr txBox="1"/>
            <p:nvPr/>
          </p:nvSpPr>
          <p:spPr>
            <a:xfrm>
              <a:off x="3125506" y="4055381"/>
              <a:ext cx="3608339" cy="261610"/>
            </a:xfrm>
            <a:prstGeom prst="rect">
              <a:avLst/>
            </a:prstGeom>
            <a:solidFill>
              <a:schemeClr val="accent1">
                <a:lumMod val="75000"/>
              </a:schemeClr>
            </a:solidFill>
            <a:ln>
              <a:noFill/>
              <a:prstDash val="sysDot"/>
            </a:ln>
          </p:spPr>
          <p:txBody>
            <a:bodyPr wrap="square" rtlCol="0" anchor="ctr">
              <a:spAutoFit/>
            </a:bodyPr>
            <a:lstStyle>
              <a:defPPr>
                <a:defRPr lang="es-UY"/>
              </a:defPPr>
              <a:lvl1pPr algn="ctr">
                <a:defRPr sz="1100"/>
              </a:lvl1pPr>
            </a:lstStyle>
            <a:p>
              <a:r>
                <a:rPr lang="es-UY" b="1" dirty="0">
                  <a:solidFill>
                    <a:srgbClr val="F8FDF1"/>
                  </a:solidFill>
                </a:rPr>
                <a:t>Y EN LA HOMOGENEIDAD QUE LE ATRIBUYEN A LA EDAD</a:t>
              </a:r>
            </a:p>
          </p:txBody>
        </p:sp>
      </p:grpSp>
      <p:pic>
        <p:nvPicPr>
          <p:cNvPr id="80" name="Imagen 79"/>
          <p:cNvPicPr>
            <a:picLocks noChangeAspect="1"/>
          </p:cNvPicPr>
          <p:nvPr/>
        </p:nvPicPr>
        <p:blipFill>
          <a:blip r:embed="rId4"/>
          <a:stretch>
            <a:fillRect/>
          </a:stretch>
        </p:blipFill>
        <p:spPr>
          <a:xfrm>
            <a:off x="116557" y="2072958"/>
            <a:ext cx="2517866" cy="2139881"/>
          </a:xfrm>
          <a:prstGeom prst="rect">
            <a:avLst/>
          </a:prstGeom>
        </p:spPr>
      </p:pic>
      <p:pic>
        <p:nvPicPr>
          <p:cNvPr id="25" name="Imagen 24">
            <a:extLst>
              <a:ext uri="{FF2B5EF4-FFF2-40B4-BE49-F238E27FC236}">
                <a16:creationId xmlns:a16="http://schemas.microsoft.com/office/drawing/2014/main" xmlns="" id="{6A9AC7E5-B5D1-45A9-A601-F085FB6730C6}"/>
              </a:ext>
            </a:extLst>
          </p:cNvPr>
          <p:cNvPicPr>
            <a:picLocks noChangeAspect="1"/>
          </p:cNvPicPr>
          <p:nvPr/>
        </p:nvPicPr>
        <p:blipFill rotWithShape="1">
          <a:blip r:embed="rId5"/>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4059236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5724126" y="2211710"/>
            <a:ext cx="3419873" cy="646331"/>
          </a:xfrm>
          <a:prstGeom prst="rect">
            <a:avLst/>
          </a:prstGeom>
          <a:solidFill>
            <a:schemeClr val="accent2">
              <a:lumMod val="20000"/>
              <a:lumOff val="80000"/>
            </a:schemeClr>
          </a:solidFill>
        </p:spPr>
        <p:txBody>
          <a:bodyPr wrap="square" rtlCol="0">
            <a:spAutoFit/>
          </a:bodyPr>
          <a:lstStyle/>
          <a:p>
            <a:pPr marL="285750" indent="-285750">
              <a:spcBef>
                <a:spcPts val="600"/>
              </a:spcBef>
              <a:spcAft>
                <a:spcPts val="600"/>
              </a:spcAft>
              <a:buClr>
                <a:schemeClr val="accent2">
                  <a:lumMod val="75000"/>
                </a:schemeClr>
              </a:buClr>
              <a:buFont typeface="Wingdings" panose="05000000000000000000" pitchFamily="2" charset="2"/>
              <a:buChar char="Ø"/>
            </a:pPr>
            <a:r>
              <a:rPr lang="es-UY" sz="1200" dirty="0"/>
              <a:t>¿Qué atributos son característicos de los </a:t>
            </a:r>
            <a:r>
              <a:rPr lang="es-UY" sz="1200" dirty="0" err="1"/>
              <a:t>Millennials</a:t>
            </a:r>
            <a:r>
              <a:rPr lang="es-UY" sz="1200" dirty="0"/>
              <a:t> en comparación con las generaciones anteriores?</a:t>
            </a:r>
          </a:p>
        </p:txBody>
      </p:sp>
      <p:sp>
        <p:nvSpPr>
          <p:cNvPr id="10" name="CuadroTexto 9"/>
          <p:cNvSpPr txBox="1"/>
          <p:nvPr/>
        </p:nvSpPr>
        <p:spPr>
          <a:xfrm>
            <a:off x="5724128" y="2950374"/>
            <a:ext cx="3419872" cy="1015663"/>
          </a:xfrm>
          <a:prstGeom prst="rect">
            <a:avLst/>
          </a:prstGeom>
          <a:solidFill>
            <a:schemeClr val="accent6">
              <a:lumMod val="20000"/>
              <a:lumOff val="80000"/>
            </a:schemeClr>
          </a:solidFill>
        </p:spPr>
        <p:txBody>
          <a:bodyPr wrap="square" rtlCol="0">
            <a:spAutoFit/>
          </a:bodyPr>
          <a:lstStyle/>
          <a:p>
            <a:pPr marL="285750" indent="-285750">
              <a:spcBef>
                <a:spcPts val="600"/>
              </a:spcBef>
              <a:spcAft>
                <a:spcPts val="600"/>
              </a:spcAft>
              <a:buClr>
                <a:schemeClr val="accent6">
                  <a:lumMod val="50000"/>
                </a:schemeClr>
              </a:buClr>
              <a:buFont typeface="Wingdings" panose="05000000000000000000" pitchFamily="2" charset="2"/>
              <a:buChar char="Ø"/>
            </a:pPr>
            <a:r>
              <a:rPr lang="es-UY" sz="1200" dirty="0"/>
              <a:t>¿Cuáles de esas características exclusivas están vinculadas a la pertenencia a una generación (y se mantendrían a lo largo del tiempo), y cuáles se explican por el ciclo de vida (es decir, por ser jóvenes?</a:t>
            </a:r>
          </a:p>
        </p:txBody>
      </p:sp>
      <p:sp>
        <p:nvSpPr>
          <p:cNvPr id="11" name="CuadroTexto 10"/>
          <p:cNvSpPr txBox="1"/>
          <p:nvPr/>
        </p:nvSpPr>
        <p:spPr>
          <a:xfrm>
            <a:off x="5724127" y="4058370"/>
            <a:ext cx="3419873" cy="646331"/>
          </a:xfrm>
          <a:prstGeom prst="rect">
            <a:avLst/>
          </a:prstGeom>
          <a:solidFill>
            <a:schemeClr val="accent4">
              <a:lumMod val="20000"/>
              <a:lumOff val="80000"/>
            </a:schemeClr>
          </a:solidFill>
        </p:spPr>
        <p:txBody>
          <a:bodyPr wrap="square" rtlCol="0">
            <a:spAutoFit/>
          </a:bodyPr>
          <a:lstStyle/>
          <a:p>
            <a:pPr marL="285750" indent="-285750">
              <a:spcBef>
                <a:spcPts val="600"/>
              </a:spcBef>
              <a:spcAft>
                <a:spcPts val="600"/>
              </a:spcAft>
              <a:buClr>
                <a:schemeClr val="accent4"/>
              </a:buClr>
              <a:buFont typeface="Wingdings" panose="05000000000000000000" pitchFamily="2" charset="2"/>
              <a:buChar char="Ø"/>
            </a:pPr>
            <a:r>
              <a:rPr lang="es-UY" sz="1200" dirty="0"/>
              <a:t>Hay otras categorías sociales que expliquen mejor el comportamiento y actitudes, que la pertenencia a la generación de </a:t>
            </a:r>
            <a:r>
              <a:rPr lang="es-UY" sz="1200" dirty="0" err="1"/>
              <a:t>Millennials</a:t>
            </a:r>
            <a:r>
              <a:rPr lang="es-UY" sz="1200" dirty="0"/>
              <a:t>? </a:t>
            </a:r>
          </a:p>
        </p:txBody>
      </p:sp>
      <p:sp>
        <p:nvSpPr>
          <p:cNvPr id="8" name="Rectángulo 11"/>
          <p:cNvSpPr/>
          <p:nvPr/>
        </p:nvSpPr>
        <p:spPr>
          <a:xfrm>
            <a:off x="800656" y="233463"/>
            <a:ext cx="8343344"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defRPr/>
            </a:pPr>
            <a:r>
              <a:rPr lang="en-US" sz="1350" b="1" dirty="0">
                <a:solidFill>
                  <a:prstClr val="white"/>
                </a:solidFill>
                <a:effectLst>
                  <a:outerShdw blurRad="38100" dist="38100" dir="2700000" algn="tl">
                    <a:srgbClr val="000000">
                      <a:alpha val="43137"/>
                    </a:srgbClr>
                  </a:outerShdw>
                </a:effectLst>
              </a:rPr>
              <a:t>OBJETIVOS DE LA INVESTIGACIÓN </a:t>
            </a:r>
          </a:p>
        </p:txBody>
      </p:sp>
      <p:sp>
        <p:nvSpPr>
          <p:cNvPr id="9" name="Rectángulo redondeado 29"/>
          <p:cNvSpPr/>
          <p:nvPr/>
        </p:nvSpPr>
        <p:spPr>
          <a:xfrm>
            <a:off x="972120" y="573509"/>
            <a:ext cx="8171879"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Objetivos específicos</a:t>
            </a:r>
          </a:p>
        </p:txBody>
      </p:sp>
      <p:sp>
        <p:nvSpPr>
          <p:cNvPr id="4" name="Marcador de número de diapositiva 3"/>
          <p:cNvSpPr>
            <a:spLocks noGrp="1"/>
          </p:cNvSpPr>
          <p:nvPr>
            <p:ph type="sldNum" sz="quarter" idx="12"/>
          </p:nvPr>
        </p:nvSpPr>
        <p:spPr/>
        <p:txBody>
          <a:bodyPr/>
          <a:lstStyle/>
          <a:p>
            <a:pPr>
              <a:defRPr/>
            </a:pPr>
            <a:fld id="{29701D2F-838C-4E86-9F15-A90E1B31B730}" type="slidenum">
              <a:rPr lang="es-MX" smtClean="0">
                <a:solidFill>
                  <a:srgbClr val="44546A"/>
                </a:solidFill>
              </a:rPr>
              <a:pPr>
                <a:defRPr/>
              </a:pPr>
              <a:t>5</a:t>
            </a:fld>
            <a:endParaRPr lang="es-MX" dirty="0">
              <a:solidFill>
                <a:srgbClr val="44546A"/>
              </a:solidFill>
            </a:endParaRPr>
          </a:p>
        </p:txBody>
      </p:sp>
      <p:grpSp>
        <p:nvGrpSpPr>
          <p:cNvPr id="3" name="Grupo 2"/>
          <p:cNvGrpSpPr/>
          <p:nvPr/>
        </p:nvGrpSpPr>
        <p:grpSpPr>
          <a:xfrm>
            <a:off x="755576" y="1990738"/>
            <a:ext cx="4750216" cy="2950182"/>
            <a:chOff x="758768" y="1965943"/>
            <a:chExt cx="4750216" cy="2950182"/>
          </a:xfrm>
        </p:grpSpPr>
        <p:sp>
          <p:nvSpPr>
            <p:cNvPr id="7" name="Rectángulo 6"/>
            <p:cNvSpPr/>
            <p:nvPr/>
          </p:nvSpPr>
          <p:spPr>
            <a:xfrm>
              <a:off x="758768" y="2030391"/>
              <a:ext cx="4464422" cy="2821285"/>
            </a:xfrm>
            <a:prstGeom prst="rect">
              <a:avLst/>
            </a:prstGeom>
            <a:ln>
              <a:noFill/>
            </a:ln>
          </p:spPr>
          <p:txBody>
            <a:bodyPr wrap="square">
              <a:spAutoFit/>
            </a:bodyPr>
            <a:lstStyle/>
            <a:p>
              <a:pPr marL="712788" indent="-379413" algn="just" defTabSz="914400">
                <a:spcBef>
                  <a:spcPts val="400"/>
                </a:spcBef>
                <a:spcAft>
                  <a:spcPts val="400"/>
                </a:spcAft>
                <a:buClr>
                  <a:schemeClr val="accent3"/>
                </a:buClr>
                <a:buFont typeface="Arial" panose="020B0604020202020204" pitchFamily="34" charset="0"/>
                <a:buChar char="•"/>
                <a:defRPr/>
              </a:pPr>
              <a:r>
                <a:rPr lang="es-UY" sz="1200" kern="0" dirty="0">
                  <a:solidFill>
                    <a:prstClr val="black"/>
                  </a:solidFill>
                </a:rPr>
                <a:t>Incidencia y tiempo dedicado a distintas actividades (laborales, domésticas, estudiantiles y recreativas).</a:t>
              </a:r>
            </a:p>
            <a:p>
              <a:pPr marL="712788" indent="-379413" algn="just" defTabSz="914400">
                <a:spcBef>
                  <a:spcPts val="400"/>
                </a:spcBef>
                <a:spcAft>
                  <a:spcPts val="400"/>
                </a:spcAft>
                <a:buClr>
                  <a:schemeClr val="accent3"/>
                </a:buClr>
                <a:buFont typeface="Arial" panose="020B0604020202020204" pitchFamily="34" charset="0"/>
                <a:buChar char="•"/>
                <a:defRPr/>
              </a:pPr>
              <a:r>
                <a:rPr lang="es-UY" sz="1200" kern="0" dirty="0">
                  <a:solidFill>
                    <a:prstClr val="black"/>
                  </a:solidFill>
                </a:rPr>
                <a:t>Autopercepción del estado de salud y hábitos saludables (realización de ejercicio físico, consumos y realización de consultas médicas).</a:t>
              </a:r>
            </a:p>
            <a:p>
              <a:pPr marL="712788" indent="-379413" algn="just" defTabSz="914400">
                <a:spcBef>
                  <a:spcPts val="400"/>
                </a:spcBef>
                <a:spcAft>
                  <a:spcPts val="400"/>
                </a:spcAft>
                <a:buClr>
                  <a:schemeClr val="accent3"/>
                </a:buClr>
                <a:buFont typeface="Arial" panose="020B0604020202020204" pitchFamily="34" charset="0"/>
                <a:buChar char="•"/>
                <a:defRPr/>
              </a:pPr>
              <a:r>
                <a:rPr lang="es-UY" sz="1200" kern="0" dirty="0">
                  <a:solidFill>
                    <a:prstClr val="black"/>
                  </a:solidFill>
                </a:rPr>
                <a:t>Actitudes hacia la diversidad social</a:t>
              </a:r>
            </a:p>
            <a:p>
              <a:pPr marL="712788" indent="-379413" algn="just" defTabSz="914400">
                <a:spcBef>
                  <a:spcPts val="400"/>
                </a:spcBef>
                <a:spcAft>
                  <a:spcPts val="400"/>
                </a:spcAft>
                <a:buClr>
                  <a:schemeClr val="accent3"/>
                </a:buClr>
                <a:buFont typeface="Arial" panose="020B0604020202020204" pitchFamily="34" charset="0"/>
                <a:buChar char="•"/>
                <a:defRPr/>
              </a:pPr>
              <a:r>
                <a:rPr lang="es-UY" sz="1200" kern="0" dirty="0" err="1">
                  <a:solidFill>
                    <a:prstClr val="black"/>
                  </a:solidFill>
                </a:rPr>
                <a:t>Autoidentificación</a:t>
              </a:r>
              <a:r>
                <a:rPr lang="es-UY" sz="1200" kern="0" dirty="0">
                  <a:solidFill>
                    <a:prstClr val="black"/>
                  </a:solidFill>
                </a:rPr>
                <a:t> generacional</a:t>
              </a:r>
            </a:p>
            <a:p>
              <a:pPr marL="712788" indent="-379413" algn="just" defTabSz="914400">
                <a:spcBef>
                  <a:spcPts val="400"/>
                </a:spcBef>
                <a:spcAft>
                  <a:spcPts val="400"/>
                </a:spcAft>
                <a:buClr>
                  <a:schemeClr val="accent3"/>
                </a:buClr>
                <a:buFont typeface="Arial" panose="020B0604020202020204" pitchFamily="34" charset="0"/>
                <a:buChar char="•"/>
                <a:defRPr/>
              </a:pPr>
              <a:r>
                <a:rPr lang="es-UY" sz="1200" kern="0" dirty="0">
                  <a:solidFill>
                    <a:prstClr val="black"/>
                  </a:solidFill>
                </a:rPr>
                <a:t>Relevancia asignada a la dimensión generacional, en comparación con otras dimensiones sociodemográficas</a:t>
              </a:r>
            </a:p>
            <a:p>
              <a:pPr marL="712788" indent="-379413" algn="just" defTabSz="914400">
                <a:spcBef>
                  <a:spcPts val="400"/>
                </a:spcBef>
                <a:spcAft>
                  <a:spcPts val="400"/>
                </a:spcAft>
                <a:buClr>
                  <a:schemeClr val="accent3"/>
                </a:buClr>
                <a:buFont typeface="Arial" panose="020B0604020202020204" pitchFamily="34" charset="0"/>
                <a:buChar char="•"/>
                <a:defRPr/>
              </a:pPr>
              <a:r>
                <a:rPr lang="es-UY" sz="1200" kern="0" dirty="0">
                  <a:solidFill>
                    <a:prstClr val="black"/>
                  </a:solidFill>
                </a:rPr>
                <a:t>Proyección de actitudes a las distintas generaciones (hábitos saludables, actitudes hacia la diversidad social y estilos de vida).</a:t>
              </a:r>
            </a:p>
          </p:txBody>
        </p:sp>
        <p:sp>
          <p:nvSpPr>
            <p:cNvPr id="2" name="Llaves 1"/>
            <p:cNvSpPr/>
            <p:nvPr/>
          </p:nvSpPr>
          <p:spPr>
            <a:xfrm>
              <a:off x="861389" y="1965943"/>
              <a:ext cx="4647595" cy="2950182"/>
            </a:xfrm>
            <a:prstGeom prst="bracePair">
              <a:avLst>
                <a:gd name="adj" fmla="val 4538"/>
              </a:avLst>
            </a:prstGeom>
            <a:ln w="38100" cap="flat">
              <a:solidFill>
                <a:schemeClr val="accent3"/>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UY"/>
            </a:p>
          </p:txBody>
        </p:sp>
      </p:grpSp>
      <p:sp>
        <p:nvSpPr>
          <p:cNvPr id="5" name="Rectángulo 4"/>
          <p:cNvSpPr/>
          <p:nvPr/>
        </p:nvSpPr>
        <p:spPr>
          <a:xfrm>
            <a:off x="-107640" y="1161574"/>
            <a:ext cx="5327638" cy="584775"/>
          </a:xfrm>
          <a:prstGeom prst="rect">
            <a:avLst/>
          </a:prstGeom>
          <a:solidFill>
            <a:schemeClr val="accent3"/>
          </a:solidFill>
        </p:spPr>
        <p:txBody>
          <a:bodyPr wrap="square">
            <a:spAutoFit/>
          </a:bodyPr>
          <a:lstStyle/>
          <a:p>
            <a:pPr marL="333375" algn="r" defTabSz="914400">
              <a:defRPr/>
            </a:pPr>
            <a:r>
              <a:rPr lang="es-UY" sz="1600" b="1" kern="0" dirty="0">
                <a:solidFill>
                  <a:schemeClr val="bg1"/>
                </a:solidFill>
              </a:rPr>
              <a:t>PONEMOS A PRUEBA EL CONCEPTO DE </a:t>
            </a:r>
            <a:r>
              <a:rPr lang="es-UY" sz="1600" b="1" kern="0" dirty="0">
                <a:solidFill>
                  <a:schemeClr val="bg1"/>
                </a:solidFill>
                <a:latin typeface="Calibri" panose="020F0502020204030204" pitchFamily="34" charset="0"/>
                <a:cs typeface="Calibri" panose="020F0502020204030204" pitchFamily="34" charset="0"/>
              </a:rPr>
              <a:t>«MILLENNIALS»</a:t>
            </a:r>
          </a:p>
          <a:p>
            <a:pPr marL="333375" algn="r" defTabSz="914400">
              <a:defRPr/>
            </a:pPr>
            <a:r>
              <a:rPr lang="es-UY" sz="1600" b="1" kern="0" dirty="0">
                <a:solidFill>
                  <a:schemeClr val="bg1"/>
                </a:solidFill>
              </a:rPr>
              <a:t>A TRAVÉS DE LAS SIGUIENTES DIMENSIONES:</a:t>
            </a:r>
          </a:p>
        </p:txBody>
      </p:sp>
      <p:pic>
        <p:nvPicPr>
          <p:cNvPr id="12" name="Imagen 11">
            <a:extLst>
              <a:ext uri="{FF2B5EF4-FFF2-40B4-BE49-F238E27FC236}">
                <a16:creationId xmlns:a16="http://schemas.microsoft.com/office/drawing/2014/main" xmlns="" id="{74BCBE7E-29F5-4FEB-883D-9206CC629C93}"/>
              </a:ext>
            </a:extLst>
          </p:cNvPr>
          <p:cNvPicPr>
            <a:picLocks noChangeAspect="1"/>
          </p:cNvPicPr>
          <p:nvPr/>
        </p:nvPicPr>
        <p:blipFill rotWithShape="1">
          <a:blip r:embed="rId2"/>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21138456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107504" y="1919610"/>
            <a:ext cx="2304256" cy="2308324"/>
          </a:xfrm>
          <a:prstGeom prst="rect">
            <a:avLst/>
          </a:prstGeom>
          <a:noFill/>
        </p:spPr>
        <p:txBody>
          <a:bodyPr wrap="square" rtlCol="0">
            <a:spAutoFit/>
          </a:bodyPr>
          <a:lstStyle/>
          <a:p>
            <a:r>
              <a:rPr lang="es-UY" sz="1600" b="1" dirty="0">
                <a:solidFill>
                  <a:schemeClr val="bg1"/>
                </a:solidFill>
                <a:latin typeface="Cocogoose" panose="02000000000000000000" pitchFamily="2" charset="0"/>
              </a:rPr>
              <a:t>Algunas características exclusivas son claramente atribuibles al ciclo de vida, es decir, a ser jóvenes, en vez de a ser </a:t>
            </a:r>
            <a:r>
              <a:rPr lang="es-UY" sz="1600" b="1" dirty="0" err="1">
                <a:solidFill>
                  <a:schemeClr val="bg1"/>
                </a:solidFill>
                <a:latin typeface="Cocogoose" panose="02000000000000000000" pitchFamily="2" charset="0"/>
              </a:rPr>
              <a:t>Millennials</a:t>
            </a:r>
            <a:r>
              <a:rPr lang="es-UY" sz="1600" b="1" dirty="0">
                <a:solidFill>
                  <a:schemeClr val="bg1"/>
                </a:solidFill>
                <a:latin typeface="Cocogoose" panose="02000000000000000000" pitchFamily="2" charset="0"/>
              </a:rPr>
              <a:t>.</a:t>
            </a:r>
          </a:p>
        </p:txBody>
      </p:sp>
      <p:pic>
        <p:nvPicPr>
          <p:cNvPr id="19" name="Imagen 1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580112" y="2038521"/>
            <a:ext cx="3707671" cy="2181345"/>
          </a:xfrm>
          <a:prstGeom prst="rect">
            <a:avLst/>
          </a:prstGeom>
          <a:effectLst>
            <a:outerShdw blurRad="50800" dist="38100" dir="2700000" algn="tl" rotWithShape="0">
              <a:prstClr val="black">
                <a:alpha val="40000"/>
              </a:prstClr>
            </a:outerShdw>
            <a:softEdge rad="31750"/>
          </a:effectLst>
        </p:spPr>
      </p:pic>
      <p:cxnSp>
        <p:nvCxnSpPr>
          <p:cNvPr id="15" name="Conector recto 14"/>
          <p:cNvCxnSpPr>
            <a:endCxn id="3" idx="1"/>
          </p:cNvCxnSpPr>
          <p:nvPr/>
        </p:nvCxnSpPr>
        <p:spPr>
          <a:xfrm>
            <a:off x="1619671" y="3151871"/>
            <a:ext cx="1440161" cy="1"/>
          </a:xfrm>
          <a:prstGeom prst="line">
            <a:avLst/>
          </a:prstGeom>
          <a:ln>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8" name="Elipse 7"/>
          <p:cNvSpPr>
            <a:spLocks noChangeAspect="1"/>
          </p:cNvSpPr>
          <p:nvPr/>
        </p:nvSpPr>
        <p:spPr>
          <a:xfrm>
            <a:off x="-1980728" y="818138"/>
            <a:ext cx="4777948" cy="4777948"/>
          </a:xfrm>
          <a:prstGeom prst="ellips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latin typeface="Cocogoose" panose="02000000000000000000" pitchFamily="2" charset="0"/>
            </a:endParaRPr>
          </a:p>
        </p:txBody>
      </p:sp>
      <p:sp>
        <p:nvSpPr>
          <p:cNvPr id="4" name="Marcador de número de diapositiva 3"/>
          <p:cNvSpPr>
            <a:spLocks noGrp="1"/>
          </p:cNvSpPr>
          <p:nvPr>
            <p:ph type="sldNum" sz="quarter" idx="12"/>
          </p:nvPr>
        </p:nvSpPr>
        <p:spPr/>
        <p:txBody>
          <a:bodyPr/>
          <a:lstStyle/>
          <a:p>
            <a:fld id="{29701D2F-838C-4E86-9F15-A90E1B31B730}" type="slidenum">
              <a:rPr lang="es-MX" smtClean="0">
                <a:solidFill>
                  <a:srgbClr val="44546A"/>
                </a:solidFill>
              </a:rPr>
              <a:pPr/>
              <a:t>50</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CONCLUSIONES</a:t>
            </a:r>
          </a:p>
        </p:txBody>
      </p:sp>
      <p:sp>
        <p:nvSpPr>
          <p:cNvPr id="11"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Muchos rasgos distintivos de los </a:t>
            </a:r>
            <a:r>
              <a:rPr lang="es-MX" sz="1600" b="1" kern="0" dirty="0" err="1">
                <a:solidFill>
                  <a:prstClr val="black"/>
                </a:solidFill>
              </a:rPr>
              <a:t>Millennialls</a:t>
            </a:r>
            <a:r>
              <a:rPr lang="es-MX" sz="1600" b="1" kern="0" dirty="0">
                <a:solidFill>
                  <a:prstClr val="black"/>
                </a:solidFill>
              </a:rPr>
              <a:t> son atribuibles al ciclo de vida</a:t>
            </a:r>
          </a:p>
        </p:txBody>
      </p:sp>
      <p:sp>
        <p:nvSpPr>
          <p:cNvPr id="3" name="CuadroTexto 2"/>
          <p:cNvSpPr txBox="1"/>
          <p:nvPr/>
        </p:nvSpPr>
        <p:spPr>
          <a:xfrm>
            <a:off x="3059832" y="1656591"/>
            <a:ext cx="2716131" cy="2990562"/>
          </a:xfrm>
          <a:prstGeom prst="rect">
            <a:avLst/>
          </a:prstGeom>
          <a:solidFill>
            <a:srgbClr val="FFEFEF"/>
          </a:solidFill>
          <a:ln>
            <a:solidFill>
              <a:srgbClr val="C00000"/>
            </a:solidFill>
            <a:prstDash val="sysDot"/>
          </a:ln>
          <a:effectLst>
            <a:outerShdw blurRad="50800" dist="38100" dir="2700000" algn="tl" rotWithShape="0">
              <a:prstClr val="black">
                <a:alpha val="40000"/>
              </a:prstClr>
            </a:outerShdw>
          </a:effectLst>
        </p:spPr>
        <p:txBody>
          <a:bodyPr wrap="square" rtlCol="0" anchor="ctr">
            <a:spAutoFit/>
          </a:bodyPr>
          <a:lstStyle>
            <a:defPPr>
              <a:defRPr lang="es-UY"/>
            </a:defPPr>
            <a:lvl1pPr marL="171450" indent="-171450">
              <a:buFont typeface="Arial" panose="020B0604020202020204" pitchFamily="34" charset="0"/>
              <a:buChar char="•"/>
              <a:defRPr sz="1100"/>
            </a:lvl1pPr>
          </a:lstStyle>
          <a:p>
            <a:pPr>
              <a:spcBef>
                <a:spcPts val="200"/>
              </a:spcBef>
              <a:spcAft>
                <a:spcPts val="200"/>
              </a:spcAft>
            </a:pPr>
            <a:r>
              <a:rPr lang="es-UY" dirty="0"/>
              <a:t>Menor participación en el mercado laboral y en las tareas domésticas.</a:t>
            </a:r>
          </a:p>
          <a:p>
            <a:pPr>
              <a:spcBef>
                <a:spcPts val="200"/>
              </a:spcBef>
              <a:spcAft>
                <a:spcPts val="200"/>
              </a:spcAft>
            </a:pPr>
            <a:r>
              <a:rPr lang="es-UY" dirty="0"/>
              <a:t>Mayor participación en actividades estudiantiles.</a:t>
            </a:r>
          </a:p>
          <a:p>
            <a:pPr>
              <a:spcBef>
                <a:spcPts val="200"/>
              </a:spcBef>
              <a:spcAft>
                <a:spcPts val="200"/>
              </a:spcAft>
            </a:pPr>
            <a:r>
              <a:rPr lang="es-UY" dirty="0"/>
              <a:t>Mayor realización de ejercicios anaeróbicos.</a:t>
            </a:r>
          </a:p>
          <a:p>
            <a:pPr>
              <a:spcBef>
                <a:spcPts val="200"/>
              </a:spcBef>
              <a:spcAft>
                <a:spcPts val="200"/>
              </a:spcAft>
            </a:pPr>
            <a:r>
              <a:rPr lang="es-UY" dirty="0"/>
              <a:t>Menor realización de ejercicios terapéuticos.</a:t>
            </a:r>
          </a:p>
          <a:p>
            <a:pPr>
              <a:spcBef>
                <a:spcPts val="200"/>
              </a:spcBef>
              <a:spcAft>
                <a:spcPts val="200"/>
              </a:spcAft>
            </a:pPr>
            <a:r>
              <a:rPr lang="es-UY" dirty="0"/>
              <a:t>Menor realización de consultas médicas preventivas.</a:t>
            </a:r>
          </a:p>
          <a:p>
            <a:pPr>
              <a:spcBef>
                <a:spcPts val="200"/>
              </a:spcBef>
              <a:spcAft>
                <a:spcPts val="200"/>
              </a:spcAft>
            </a:pPr>
            <a:r>
              <a:rPr lang="es-UY" dirty="0"/>
              <a:t>Menor incidencia de enfermedades crónicas.</a:t>
            </a:r>
          </a:p>
          <a:p>
            <a:pPr>
              <a:spcBef>
                <a:spcPts val="200"/>
              </a:spcBef>
              <a:spcAft>
                <a:spcPts val="200"/>
              </a:spcAft>
            </a:pPr>
            <a:r>
              <a:rPr lang="es-UY" dirty="0"/>
              <a:t>Menor extensión cronológica percibida de la propia generación.</a:t>
            </a:r>
          </a:p>
          <a:p>
            <a:pPr>
              <a:spcBef>
                <a:spcPts val="200"/>
              </a:spcBef>
              <a:spcAft>
                <a:spcPts val="200"/>
              </a:spcAft>
            </a:pPr>
            <a:r>
              <a:rPr lang="es-UY" dirty="0"/>
              <a:t>Mayor consumo de refrescos con azúcar.</a:t>
            </a:r>
          </a:p>
        </p:txBody>
      </p:sp>
      <p:pic>
        <p:nvPicPr>
          <p:cNvPr id="26" name="Imagen 25"/>
          <p:cNvPicPr>
            <a:picLocks noChangeAspect="1"/>
          </p:cNvPicPr>
          <p:nvPr/>
        </p:nvPicPr>
        <p:blipFill>
          <a:blip r:embed="rId5"/>
          <a:stretch>
            <a:fillRect/>
          </a:stretch>
        </p:blipFill>
        <p:spPr>
          <a:xfrm>
            <a:off x="115631" y="1959999"/>
            <a:ext cx="2414225" cy="2383743"/>
          </a:xfrm>
          <a:prstGeom prst="rect">
            <a:avLst/>
          </a:prstGeom>
        </p:spPr>
      </p:pic>
      <p:pic>
        <p:nvPicPr>
          <p:cNvPr id="12" name="Imagen 11">
            <a:extLst>
              <a:ext uri="{FF2B5EF4-FFF2-40B4-BE49-F238E27FC236}">
                <a16:creationId xmlns:a16="http://schemas.microsoft.com/office/drawing/2014/main" xmlns="" id="{19A7E63A-FBA1-47A6-9668-0B2843703749}"/>
              </a:ext>
            </a:extLst>
          </p:cNvPr>
          <p:cNvPicPr>
            <a:picLocks noChangeAspect="1"/>
          </p:cNvPicPr>
          <p:nvPr/>
        </p:nvPicPr>
        <p:blipFill rotWithShape="1">
          <a:blip r:embed="rId6"/>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1977187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123361" y="2211710"/>
            <a:ext cx="2304256" cy="1569660"/>
          </a:xfrm>
          <a:prstGeom prst="rect">
            <a:avLst/>
          </a:prstGeom>
          <a:noFill/>
        </p:spPr>
        <p:txBody>
          <a:bodyPr wrap="square" rtlCol="0">
            <a:spAutoFit/>
          </a:bodyPr>
          <a:lstStyle/>
          <a:p>
            <a:r>
              <a:rPr lang="es-UY" sz="1600" b="1" dirty="0">
                <a:solidFill>
                  <a:schemeClr val="bg1"/>
                </a:solidFill>
                <a:latin typeface="Cocogoose" panose="02000000000000000000" pitchFamily="2" charset="0"/>
              </a:rPr>
              <a:t>Son atributos que caracterizan a los </a:t>
            </a:r>
            <a:r>
              <a:rPr lang="es-UY" sz="1600" b="1" dirty="0" err="1">
                <a:solidFill>
                  <a:schemeClr val="bg1"/>
                </a:solidFill>
                <a:latin typeface="Cocogoose" panose="02000000000000000000" pitchFamily="2" charset="0"/>
              </a:rPr>
              <a:t>Millennials</a:t>
            </a:r>
            <a:r>
              <a:rPr lang="es-UY" sz="1600" b="1" dirty="0">
                <a:solidFill>
                  <a:schemeClr val="bg1"/>
                </a:solidFill>
                <a:latin typeface="Cocogoose" panose="02000000000000000000" pitchFamily="2" charset="0"/>
              </a:rPr>
              <a:t> por ser </a:t>
            </a:r>
            <a:r>
              <a:rPr lang="es-UY" sz="1600" b="1" dirty="0" err="1">
                <a:solidFill>
                  <a:schemeClr val="bg1"/>
                </a:solidFill>
                <a:latin typeface="Cocogoose" panose="02000000000000000000" pitchFamily="2" charset="0"/>
              </a:rPr>
              <a:t>Millennials</a:t>
            </a:r>
            <a:r>
              <a:rPr lang="es-UY" sz="1600" b="1" dirty="0">
                <a:solidFill>
                  <a:schemeClr val="bg1"/>
                </a:solidFill>
                <a:latin typeface="Cocogoose" panose="02000000000000000000" pitchFamily="2" charset="0"/>
              </a:rPr>
              <a:t>, y no sólo por ser jóvenes.</a:t>
            </a:r>
          </a:p>
        </p:txBody>
      </p:sp>
      <p:pic>
        <p:nvPicPr>
          <p:cNvPr id="13" name="Imagen 1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r="6784"/>
          <a:stretch/>
        </p:blipFill>
        <p:spPr>
          <a:xfrm>
            <a:off x="5673705" y="2067694"/>
            <a:ext cx="3470295" cy="2181345"/>
          </a:xfrm>
          <a:prstGeom prst="rect">
            <a:avLst/>
          </a:prstGeom>
          <a:effectLst>
            <a:outerShdw blurRad="50800" dist="38100" dir="2700000" algn="tl" rotWithShape="0">
              <a:prstClr val="black">
                <a:alpha val="40000"/>
              </a:prstClr>
            </a:outerShdw>
            <a:softEdge rad="31750"/>
          </a:effectLst>
        </p:spPr>
      </p:pic>
      <p:sp>
        <p:nvSpPr>
          <p:cNvPr id="8" name="Elipse 7"/>
          <p:cNvSpPr>
            <a:spLocks noChangeAspect="1"/>
          </p:cNvSpPr>
          <p:nvPr/>
        </p:nvSpPr>
        <p:spPr>
          <a:xfrm>
            <a:off x="-1980728" y="818138"/>
            <a:ext cx="4777948" cy="477794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latin typeface="Cocogoose" panose="02000000000000000000" pitchFamily="2" charset="0"/>
            </a:endParaRPr>
          </a:p>
        </p:txBody>
      </p:sp>
      <p:sp>
        <p:nvSpPr>
          <p:cNvPr id="4" name="Marcador de número de diapositiva 3"/>
          <p:cNvSpPr>
            <a:spLocks noGrp="1"/>
          </p:cNvSpPr>
          <p:nvPr>
            <p:ph type="sldNum" sz="quarter" idx="12"/>
          </p:nvPr>
        </p:nvSpPr>
        <p:spPr/>
        <p:txBody>
          <a:bodyPr/>
          <a:lstStyle/>
          <a:p>
            <a:fld id="{29701D2F-838C-4E86-9F15-A90E1B31B730}" type="slidenum">
              <a:rPr lang="es-MX" smtClean="0">
                <a:solidFill>
                  <a:srgbClr val="44546A"/>
                </a:solidFill>
              </a:rPr>
              <a:pPr/>
              <a:t>51</a:t>
            </a:fld>
            <a:endParaRPr lang="es-MX" dirty="0">
              <a:solidFill>
                <a:srgbClr val="44546A"/>
              </a:solidFill>
            </a:endParaRPr>
          </a:p>
        </p:txBody>
      </p:sp>
      <p:sp>
        <p:nvSpPr>
          <p:cNvPr id="5" name="Rectángulo 11"/>
          <p:cNvSpPr/>
          <p:nvPr/>
        </p:nvSpPr>
        <p:spPr>
          <a:xfrm>
            <a:off x="800655" y="233463"/>
            <a:ext cx="875482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CONCLUSIONES</a:t>
            </a:r>
          </a:p>
        </p:txBody>
      </p:sp>
      <p:sp>
        <p:nvSpPr>
          <p:cNvPr id="11" name="Rectángulo redondeado 29"/>
          <p:cNvSpPr/>
          <p:nvPr/>
        </p:nvSpPr>
        <p:spPr>
          <a:xfrm>
            <a:off x="972120" y="526786"/>
            <a:ext cx="8583360" cy="338554"/>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600" b="1" kern="0" dirty="0">
                <a:solidFill>
                  <a:prstClr val="black"/>
                </a:solidFill>
              </a:rPr>
              <a:t>Pero sí existen algunas características generacionales</a:t>
            </a:r>
          </a:p>
        </p:txBody>
      </p:sp>
      <p:cxnSp>
        <p:nvCxnSpPr>
          <p:cNvPr id="15" name="Conector recto 14"/>
          <p:cNvCxnSpPr>
            <a:stCxn id="8" idx="6"/>
            <a:endCxn id="9" idx="1"/>
          </p:cNvCxnSpPr>
          <p:nvPr/>
        </p:nvCxnSpPr>
        <p:spPr>
          <a:xfrm>
            <a:off x="2797220" y="3207112"/>
            <a:ext cx="167310" cy="0"/>
          </a:xfrm>
          <a:prstGeom prst="line">
            <a:avLst/>
          </a:prstGeom>
          <a:ln>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2964530" y="1786210"/>
            <a:ext cx="3191646" cy="2841804"/>
          </a:xfrm>
          <a:prstGeom prst="rect">
            <a:avLst/>
          </a:prstGeom>
          <a:solidFill>
            <a:srgbClr val="EDF1F9"/>
          </a:solidFill>
          <a:ln>
            <a:solidFill>
              <a:schemeClr val="accent5"/>
            </a:solidFill>
            <a:prstDash val="sysDot"/>
          </a:ln>
          <a:effectLst>
            <a:outerShdw blurRad="50800" dist="38100" dir="2700000" algn="tl" rotWithShape="0">
              <a:prstClr val="black">
                <a:alpha val="40000"/>
              </a:prstClr>
            </a:outerShdw>
          </a:effectLst>
        </p:spPr>
        <p:txBody>
          <a:bodyPr wrap="square" rtlCol="0" anchor="ctr">
            <a:spAutoFit/>
          </a:bodyPr>
          <a:lstStyle>
            <a:defPPr>
              <a:defRPr lang="es-UY"/>
            </a:defPPr>
            <a:lvl1pPr marL="171450" indent="-171450">
              <a:spcBef>
                <a:spcPts val="200"/>
              </a:spcBef>
              <a:spcAft>
                <a:spcPts val="200"/>
              </a:spcAft>
              <a:buFont typeface="Arial" panose="020B0604020202020204" pitchFamily="34" charset="0"/>
              <a:buChar char="•"/>
              <a:defRPr sz="1200"/>
            </a:lvl1pPr>
          </a:lstStyle>
          <a:p>
            <a:pPr algn="just"/>
            <a:r>
              <a:rPr lang="es-UY" dirty="0"/>
              <a:t>Mayor sensibilidad a la autopercepción de peores estados de salud mental.</a:t>
            </a:r>
          </a:p>
          <a:p>
            <a:pPr algn="just"/>
            <a:r>
              <a:rPr lang="es-UY" dirty="0"/>
              <a:t>Mayor sensibilidad a la percepción de un impacto negativo del trabajo remunerado y no remunerado en el estado general de salud.</a:t>
            </a:r>
          </a:p>
          <a:p>
            <a:pPr algn="just"/>
            <a:r>
              <a:rPr lang="es-UY" dirty="0"/>
              <a:t>Mayor consumo de marihuana.</a:t>
            </a:r>
          </a:p>
          <a:p>
            <a:pPr algn="just"/>
            <a:r>
              <a:rPr lang="es-UY" dirty="0"/>
              <a:t>Mayor aceptación por las reivindicaciones del movimiento feminista.</a:t>
            </a:r>
          </a:p>
          <a:p>
            <a:pPr algn="just"/>
            <a:r>
              <a:rPr lang="es-UY" dirty="0"/>
              <a:t>Mayor reconocimiento del nombre de la propia generación.</a:t>
            </a:r>
          </a:p>
          <a:p>
            <a:pPr algn="just"/>
            <a:r>
              <a:rPr lang="es-UY" dirty="0"/>
              <a:t>Énfasis de la tecnología para la descripción de la propia generación, y ausencia casi completa de la dimensión política.</a:t>
            </a:r>
          </a:p>
        </p:txBody>
      </p:sp>
      <p:pic>
        <p:nvPicPr>
          <p:cNvPr id="14" name="Imagen 13"/>
          <p:cNvPicPr>
            <a:picLocks noChangeAspect="1"/>
          </p:cNvPicPr>
          <p:nvPr/>
        </p:nvPicPr>
        <p:blipFill>
          <a:blip r:embed="rId5"/>
          <a:stretch>
            <a:fillRect/>
          </a:stretch>
        </p:blipFill>
        <p:spPr>
          <a:xfrm>
            <a:off x="114392" y="2381032"/>
            <a:ext cx="2414225" cy="1652159"/>
          </a:xfrm>
          <a:prstGeom prst="rect">
            <a:avLst/>
          </a:prstGeom>
        </p:spPr>
      </p:pic>
      <p:pic>
        <p:nvPicPr>
          <p:cNvPr id="12" name="Imagen 11">
            <a:extLst>
              <a:ext uri="{FF2B5EF4-FFF2-40B4-BE49-F238E27FC236}">
                <a16:creationId xmlns:a16="http://schemas.microsoft.com/office/drawing/2014/main" xmlns="" id="{4EFA0E9D-3118-4208-B9FD-1892AF009480}"/>
              </a:ext>
            </a:extLst>
          </p:cNvPr>
          <p:cNvPicPr>
            <a:picLocks noChangeAspect="1"/>
          </p:cNvPicPr>
          <p:nvPr/>
        </p:nvPicPr>
        <p:blipFill rotWithShape="1">
          <a:blip r:embed="rId6"/>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3016201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9701D2F-838C-4E86-9F15-A90E1B31B730}" type="slidenum">
              <a:rPr lang="es-MX" smtClean="0"/>
              <a:t>52</a:t>
            </a:fld>
            <a:endParaRPr lang="es-MX" dirty="0"/>
          </a:p>
        </p:txBody>
      </p:sp>
      <p:pic>
        <p:nvPicPr>
          <p:cNvPr id="5" name="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60392" y="782525"/>
            <a:ext cx="5204030" cy="1974270"/>
          </a:xfrm>
          <a:prstGeom prst="rect">
            <a:avLst/>
          </a:prstGeom>
        </p:spPr>
      </p:pic>
      <p:sp>
        <p:nvSpPr>
          <p:cNvPr id="6" name="Rectángulo 5"/>
          <p:cNvSpPr/>
          <p:nvPr/>
        </p:nvSpPr>
        <p:spPr>
          <a:xfrm>
            <a:off x="0" y="3888633"/>
            <a:ext cx="9144000" cy="125486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s-UY" sz="1500" dirty="0">
                <a:latin typeface="+mj-lt"/>
              </a:rPr>
              <a:t> </a:t>
            </a:r>
            <a:r>
              <a:rPr lang="es-UY" sz="1350" dirty="0">
                <a:solidFill>
                  <a:prstClr val="white"/>
                </a:solidFill>
                <a:latin typeface="+mj-lt"/>
              </a:rPr>
              <a:t>Juan D. Jackson 1126</a:t>
            </a:r>
          </a:p>
          <a:p>
            <a:pPr algn="ctr" defTabSz="685800">
              <a:defRPr/>
            </a:pPr>
            <a:r>
              <a:rPr lang="es-UY" sz="1350" dirty="0">
                <a:solidFill>
                  <a:prstClr val="white"/>
                </a:solidFill>
                <a:latin typeface="+mj-lt"/>
              </a:rPr>
              <a:t>11200 Montevideo, Uruguay</a:t>
            </a:r>
          </a:p>
          <a:p>
            <a:pPr algn="ctr" defTabSz="685800">
              <a:defRPr/>
            </a:pPr>
            <a:r>
              <a:rPr lang="es-UY" sz="1350" dirty="0">
                <a:solidFill>
                  <a:prstClr val="white"/>
                </a:solidFill>
                <a:latin typeface="+mj-lt"/>
              </a:rPr>
              <a:t>Tel: (+598) 2412 1818</a:t>
            </a:r>
            <a:r>
              <a:rPr lang="en-US" sz="1350" dirty="0">
                <a:solidFill>
                  <a:prstClr val="white"/>
                </a:solidFill>
                <a:latin typeface="+mj-lt"/>
              </a:rPr>
              <a:t>*</a:t>
            </a:r>
          </a:p>
          <a:p>
            <a:pPr algn="ctr" defTabSz="685800">
              <a:defRPr/>
            </a:pPr>
            <a:r>
              <a:rPr lang="en-US" sz="1350" dirty="0">
                <a:solidFill>
                  <a:prstClr val="white"/>
                </a:solidFill>
                <a:latin typeface="+mj-lt"/>
              </a:rPr>
              <a:t>www.factum.uy – factum@factum.uy </a:t>
            </a:r>
          </a:p>
        </p:txBody>
      </p:sp>
      <p:pic>
        <p:nvPicPr>
          <p:cNvPr id="7" name="Imagen 6">
            <a:extLst>
              <a:ext uri="{FF2B5EF4-FFF2-40B4-BE49-F238E27FC236}">
                <a16:creationId xmlns:a16="http://schemas.microsoft.com/office/drawing/2014/main" xmlns="" id="{88103042-ABAB-4B77-9D81-59FC28A9C79C}"/>
              </a:ext>
            </a:extLst>
          </p:cNvPr>
          <p:cNvPicPr>
            <a:picLocks noChangeAspect="1"/>
          </p:cNvPicPr>
          <p:nvPr/>
        </p:nvPicPr>
        <p:blipFill rotWithShape="1">
          <a:blip r:embed="rId3"/>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2436886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Marcador de número de diapositiva"/>
          <p:cNvSpPr txBox="1">
            <a:spLocks noChangeAspect="1"/>
          </p:cNvSpPr>
          <p:nvPr/>
        </p:nvSpPr>
        <p:spPr>
          <a:xfrm>
            <a:off x="8586976" y="4586476"/>
            <a:ext cx="557024" cy="557024"/>
          </a:xfrm>
          <a:prstGeom prst="ellipse">
            <a:avLst/>
          </a:prstGeom>
          <a:noFill/>
          <a:ln w="38100">
            <a:noFill/>
          </a:ln>
        </p:spPr>
        <p:txBody>
          <a:bodyPr vert="horz" lIns="68580" tIns="34290" rIns="68580" bIns="34290" rtlCol="0" anchor="ctr"/>
          <a:lstStyle>
            <a:defPPr>
              <a:defRPr lang="es-MX"/>
            </a:defPPr>
            <a:lvl1pPr algn="ctr">
              <a:defRPr sz="2400" b="1">
                <a:solidFill>
                  <a:schemeClr val="tx2"/>
                </a:solidFill>
              </a:defRPr>
            </a:lvl1pPr>
          </a:lstStyle>
          <a:p>
            <a:fld id="{29701D2F-838C-4E86-9F15-A90E1B31B730}" type="slidenum">
              <a:rPr lang="es-MX" sz="1350"/>
              <a:pPr/>
              <a:t>6</a:t>
            </a:fld>
            <a:endParaRPr lang="es-MX" sz="1350" dirty="0"/>
          </a:p>
        </p:txBody>
      </p:sp>
      <p:sp>
        <p:nvSpPr>
          <p:cNvPr id="8" name="Rectángulo redondeado 7"/>
          <p:cNvSpPr/>
          <p:nvPr/>
        </p:nvSpPr>
        <p:spPr>
          <a:xfrm>
            <a:off x="1350845" y="2992364"/>
            <a:ext cx="6561579" cy="355944"/>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r>
              <a:rPr lang="es-MX" sz="2100" kern="0" dirty="0">
                <a:solidFill>
                  <a:schemeClr val="tx1">
                    <a:lumMod val="65000"/>
                    <a:lumOff val="35000"/>
                  </a:schemeClr>
                </a:solidFill>
              </a:rPr>
              <a:t>Conclusiones</a:t>
            </a:r>
          </a:p>
        </p:txBody>
      </p:sp>
      <p:sp>
        <p:nvSpPr>
          <p:cNvPr id="9" name="Rectángulo redondeado 8"/>
          <p:cNvSpPr/>
          <p:nvPr/>
        </p:nvSpPr>
        <p:spPr>
          <a:xfrm>
            <a:off x="1350845" y="1693513"/>
            <a:ext cx="6561579" cy="371543"/>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r>
              <a:rPr lang="es-MX" sz="2100" kern="0" dirty="0">
                <a:solidFill>
                  <a:schemeClr val="tx1">
                    <a:lumMod val="65000"/>
                    <a:lumOff val="35000"/>
                  </a:schemeClr>
                </a:solidFill>
              </a:rPr>
              <a:t>Objetivos de Investigación</a:t>
            </a:r>
          </a:p>
        </p:txBody>
      </p:sp>
      <p:sp>
        <p:nvSpPr>
          <p:cNvPr id="10" name="Rectángulo redondeado 9"/>
          <p:cNvSpPr/>
          <p:nvPr/>
        </p:nvSpPr>
        <p:spPr>
          <a:xfrm>
            <a:off x="1350845" y="2564613"/>
            <a:ext cx="6561579" cy="355944"/>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r>
              <a:rPr lang="es-MX" sz="2100" kern="0" dirty="0">
                <a:solidFill>
                  <a:schemeClr val="tx1">
                    <a:lumMod val="65000"/>
                    <a:lumOff val="35000"/>
                  </a:schemeClr>
                </a:solidFill>
              </a:rPr>
              <a:t>Resultados de Investigación</a:t>
            </a:r>
          </a:p>
        </p:txBody>
      </p:sp>
      <p:sp>
        <p:nvSpPr>
          <p:cNvPr id="12" name="Rectángulo redondeado 11"/>
          <p:cNvSpPr/>
          <p:nvPr/>
        </p:nvSpPr>
        <p:spPr>
          <a:xfrm>
            <a:off x="1350845" y="2136863"/>
            <a:ext cx="6561579" cy="355944"/>
          </a:xfrm>
          <a:prstGeom prst="roundRect">
            <a:avLst/>
          </a:prstGeom>
          <a:solidFill>
            <a:schemeClr val="accent5">
              <a:lumMod val="75000"/>
            </a:schemeClr>
          </a:solidFill>
          <a:ln w="12700" cap="flat" cmpd="sng" algn="ctr">
            <a:noFill/>
            <a:prstDash val="solid"/>
            <a:miter lim="800000"/>
          </a:ln>
          <a:effectLst/>
        </p:spPr>
        <p:txBody>
          <a:bodyPr rtlCol="0" anchor="ctr"/>
          <a:lstStyle/>
          <a:p>
            <a:r>
              <a:rPr lang="es-MX" sz="2100" b="1" kern="0" dirty="0">
                <a:solidFill>
                  <a:schemeClr val="bg1"/>
                </a:solidFill>
              </a:rPr>
              <a:t>Ficha Técnica</a:t>
            </a:r>
          </a:p>
        </p:txBody>
      </p:sp>
      <p:pic>
        <p:nvPicPr>
          <p:cNvPr id="7" name="Imagen 6">
            <a:extLst>
              <a:ext uri="{FF2B5EF4-FFF2-40B4-BE49-F238E27FC236}">
                <a16:creationId xmlns:a16="http://schemas.microsoft.com/office/drawing/2014/main" xmlns="" id="{1D7C2558-AEB6-49C6-AE59-82DD9B852E0B}"/>
              </a:ext>
            </a:extLst>
          </p:cNvPr>
          <p:cNvPicPr>
            <a:picLocks noChangeAspect="1"/>
          </p:cNvPicPr>
          <p:nvPr/>
        </p:nvPicPr>
        <p:blipFill rotWithShape="1">
          <a:blip r:embed="rId2"/>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455067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ircular"/>
          <p:cNvSpPr>
            <a:spLocks noChangeAspect="1"/>
          </p:cNvSpPr>
          <p:nvPr/>
        </p:nvSpPr>
        <p:spPr>
          <a:xfrm>
            <a:off x="3466327" y="-534174"/>
            <a:ext cx="11383922" cy="11383922"/>
          </a:xfrm>
          <a:prstGeom prst="pie">
            <a:avLst>
              <a:gd name="adj1" fmla="val 10685612"/>
              <a:gd name="adj2" fmla="val 16391014"/>
            </a:avLst>
          </a:prstGeom>
          <a:solidFill>
            <a:srgbClr val="FEC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UY" sz="1350">
              <a:solidFill>
                <a:prstClr val="black"/>
              </a:solidFill>
            </a:endParaRPr>
          </a:p>
        </p:txBody>
      </p:sp>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568" y="233464"/>
            <a:ext cx="295450" cy="538607"/>
          </a:xfrm>
          <a:prstGeom prst="rect">
            <a:avLst/>
          </a:prstGeom>
        </p:spPr>
      </p:pic>
      <p:sp>
        <p:nvSpPr>
          <p:cNvPr id="12" name="Rectángulo 11"/>
          <p:cNvSpPr/>
          <p:nvPr/>
        </p:nvSpPr>
        <p:spPr>
          <a:xfrm>
            <a:off x="800655" y="233463"/>
            <a:ext cx="8041739"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50"/>
              </a:spcBef>
              <a:defRPr/>
            </a:pPr>
            <a:r>
              <a:rPr lang="es-UY" b="1" dirty="0">
                <a:solidFill>
                  <a:prstClr val="white"/>
                </a:solidFill>
              </a:rPr>
              <a:t>FICHA TÉCNICA</a:t>
            </a:r>
            <a:endParaRPr lang="en-US" b="1" dirty="0">
              <a:solidFill>
                <a:prstClr val="white"/>
              </a:solidFill>
            </a:endParaRPr>
          </a:p>
        </p:txBody>
      </p:sp>
      <p:sp>
        <p:nvSpPr>
          <p:cNvPr id="16" name="Marcador de texto 2"/>
          <p:cNvSpPr txBox="1">
            <a:spLocks/>
          </p:cNvSpPr>
          <p:nvPr/>
        </p:nvSpPr>
        <p:spPr>
          <a:xfrm>
            <a:off x="877188" y="337210"/>
            <a:ext cx="4732779" cy="4049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50"/>
              </a:spcBef>
              <a:buFont typeface="Arial" panose="020B0604020202020204" pitchFamily="34" charset="0"/>
              <a:buNone/>
              <a:defRPr/>
            </a:pPr>
            <a:endParaRPr lang="en-US" sz="2100" dirty="0">
              <a:solidFill>
                <a:prstClr val="white"/>
              </a:solidFill>
            </a:endParaRPr>
          </a:p>
        </p:txBody>
      </p:sp>
      <p:sp>
        <p:nvSpPr>
          <p:cNvPr id="17" name="2 Marcador de texto"/>
          <p:cNvSpPr txBox="1">
            <a:spLocks/>
          </p:cNvSpPr>
          <p:nvPr/>
        </p:nvSpPr>
        <p:spPr>
          <a:xfrm>
            <a:off x="2500312" y="1333751"/>
            <a:ext cx="5672138" cy="2204601"/>
          </a:xfrm>
          <a:prstGeom prst="rect">
            <a:avLst/>
          </a:prstGeom>
          <a:solidFill>
            <a:srgbClr val="FFFFFF"/>
          </a:solidFill>
          <a:ln>
            <a:solidFill>
              <a:srgbClr val="FEC0B4"/>
            </a:solidFill>
          </a:ln>
          <a:effectLst>
            <a:outerShdw blurRad="50800" dist="38100" dir="2700000" algn="tl" rotWithShape="0">
              <a:prstClr val="black">
                <a:alpha val="40000"/>
              </a:prstClr>
            </a:outerShdw>
          </a:effectLst>
        </p:spPr>
        <p:txBody>
          <a:bodyPr wrap="square" lIns="162000" tIns="162000" rIns="162000" bIns="16200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algn="just">
              <a:lnSpc>
                <a:spcPct val="100000"/>
              </a:lnSpc>
              <a:spcBef>
                <a:spcPts val="0"/>
              </a:spcBef>
              <a:spcAft>
                <a:spcPts val="600"/>
              </a:spcAft>
              <a:buClr>
                <a:srgbClr val="E06248"/>
              </a:buClr>
              <a:buFont typeface="Calibri" panose="020F0502020204030204" pitchFamily="34" charset="0"/>
              <a:buChar char="•"/>
              <a:defRPr/>
            </a:pPr>
            <a:r>
              <a:rPr lang="es-MX" sz="1275" b="1" dirty="0">
                <a:solidFill>
                  <a:srgbClr val="E06248"/>
                </a:solidFill>
              </a:rPr>
              <a:t>Universo</a:t>
            </a:r>
            <a:r>
              <a:rPr lang="es-MX" sz="1275" dirty="0">
                <a:solidFill>
                  <a:prstClr val="black"/>
                </a:solidFill>
              </a:rPr>
              <a:t>: </a:t>
            </a:r>
            <a:r>
              <a:rPr lang="es-UY" sz="1275" dirty="0">
                <a:solidFill>
                  <a:prstClr val="black"/>
                </a:solidFill>
              </a:rPr>
              <a:t>Varones y mujeres, mayores de 18 años, de todos los NSE, residentes en Montevideo y Área Metropolitana.</a:t>
            </a:r>
            <a:endParaRPr lang="es-MX" sz="1275" dirty="0">
              <a:solidFill>
                <a:prstClr val="black"/>
              </a:solidFill>
            </a:endParaRPr>
          </a:p>
          <a:p>
            <a:pPr marL="360000" algn="just">
              <a:lnSpc>
                <a:spcPct val="100000"/>
              </a:lnSpc>
              <a:spcBef>
                <a:spcPts val="0"/>
              </a:spcBef>
              <a:spcAft>
                <a:spcPts val="600"/>
              </a:spcAft>
              <a:buClr>
                <a:srgbClr val="E06248"/>
              </a:buClr>
              <a:buFont typeface="Calibri" panose="020F0502020204030204" pitchFamily="34" charset="0"/>
              <a:buChar char="•"/>
              <a:defRPr/>
            </a:pPr>
            <a:r>
              <a:rPr lang="es-MX" sz="1275" b="1" dirty="0">
                <a:solidFill>
                  <a:srgbClr val="E06248"/>
                </a:solidFill>
              </a:rPr>
              <a:t>Tipo de muestra</a:t>
            </a:r>
            <a:r>
              <a:rPr lang="es-MX" sz="1275" dirty="0">
                <a:solidFill>
                  <a:prstClr val="black"/>
                </a:solidFill>
              </a:rPr>
              <a:t>: Base de casos autoseleccionados a través de redes sociales, sin cuotas, ponderada por Sexo, Edad, Región y Nivel educativo máximo alcanzado.</a:t>
            </a:r>
          </a:p>
          <a:p>
            <a:pPr marL="360000" algn="just">
              <a:lnSpc>
                <a:spcPct val="100000"/>
              </a:lnSpc>
              <a:spcBef>
                <a:spcPts val="0"/>
              </a:spcBef>
              <a:spcAft>
                <a:spcPts val="600"/>
              </a:spcAft>
              <a:buClr>
                <a:srgbClr val="E06248"/>
              </a:buClr>
              <a:buFont typeface="Calibri" panose="020F0502020204030204" pitchFamily="34" charset="0"/>
              <a:buChar char="•"/>
              <a:defRPr/>
            </a:pPr>
            <a:r>
              <a:rPr lang="es-MX" sz="1275" b="1" dirty="0">
                <a:solidFill>
                  <a:srgbClr val="E06248"/>
                </a:solidFill>
              </a:rPr>
              <a:t>Período de relevamiento</a:t>
            </a:r>
            <a:r>
              <a:rPr lang="es-MX" sz="1275" dirty="0">
                <a:solidFill>
                  <a:prstClr val="black"/>
                </a:solidFill>
              </a:rPr>
              <a:t>: 20 de Marzo a 9 de Abril de 2018</a:t>
            </a:r>
            <a:endParaRPr lang="es-MX" sz="1275" b="1" dirty="0">
              <a:solidFill>
                <a:srgbClr val="E06248"/>
              </a:solidFill>
            </a:endParaRPr>
          </a:p>
          <a:p>
            <a:pPr marL="360000" algn="just">
              <a:lnSpc>
                <a:spcPct val="100000"/>
              </a:lnSpc>
              <a:spcBef>
                <a:spcPts val="0"/>
              </a:spcBef>
              <a:spcAft>
                <a:spcPts val="600"/>
              </a:spcAft>
              <a:buClr>
                <a:srgbClr val="E06248"/>
              </a:buClr>
              <a:buFont typeface="Calibri" panose="020F0502020204030204" pitchFamily="34" charset="0"/>
              <a:buChar char="•"/>
              <a:defRPr/>
            </a:pPr>
            <a:r>
              <a:rPr lang="es-MX" sz="1275" b="1" dirty="0">
                <a:solidFill>
                  <a:srgbClr val="E06248"/>
                </a:solidFill>
              </a:rPr>
              <a:t>Número de casos</a:t>
            </a:r>
            <a:r>
              <a:rPr lang="es-MX" sz="1275" dirty="0">
                <a:solidFill>
                  <a:prstClr val="black"/>
                </a:solidFill>
              </a:rPr>
              <a:t>: 1272</a:t>
            </a:r>
          </a:p>
          <a:p>
            <a:pPr marL="360000" algn="just">
              <a:lnSpc>
                <a:spcPct val="100000"/>
              </a:lnSpc>
              <a:spcBef>
                <a:spcPts val="0"/>
              </a:spcBef>
              <a:spcAft>
                <a:spcPts val="600"/>
              </a:spcAft>
              <a:buClr>
                <a:srgbClr val="E06248"/>
              </a:buClr>
              <a:buFont typeface="Calibri" panose="020F0502020204030204" pitchFamily="34" charset="0"/>
              <a:buChar char="•"/>
              <a:defRPr/>
            </a:pPr>
            <a:r>
              <a:rPr lang="es-MX" sz="1275" b="1" dirty="0">
                <a:solidFill>
                  <a:srgbClr val="E06248"/>
                </a:solidFill>
              </a:rPr>
              <a:t>Duración</a:t>
            </a:r>
            <a:r>
              <a:rPr lang="es-MX" sz="1275" dirty="0">
                <a:solidFill>
                  <a:prstClr val="black"/>
                </a:solidFill>
              </a:rPr>
              <a:t>: 12 minutos</a:t>
            </a:r>
          </a:p>
        </p:txBody>
      </p:sp>
      <p:sp>
        <p:nvSpPr>
          <p:cNvPr id="2" name="1 CuadroTexto"/>
          <p:cNvSpPr txBox="1"/>
          <p:nvPr/>
        </p:nvSpPr>
        <p:spPr>
          <a:xfrm>
            <a:off x="800655" y="803413"/>
            <a:ext cx="7543245" cy="553998"/>
          </a:xfrm>
          <a:prstGeom prst="rect">
            <a:avLst/>
          </a:prstGeom>
          <a:noFill/>
        </p:spPr>
        <p:txBody>
          <a:bodyPr wrap="square" rtlCol="0">
            <a:spAutoFit/>
          </a:bodyPr>
          <a:lstStyle/>
          <a:p>
            <a:pPr>
              <a:defRPr/>
            </a:pPr>
            <a:r>
              <a:rPr lang="es-UY" sz="1500" dirty="0">
                <a:solidFill>
                  <a:prstClr val="black"/>
                </a:solidFill>
              </a:rPr>
              <a:t>Con el fin de cumplir con los objetivos de investigación,</a:t>
            </a:r>
          </a:p>
          <a:p>
            <a:pPr>
              <a:defRPr/>
            </a:pPr>
            <a:r>
              <a:rPr lang="es-UY" sz="1500" b="1" dirty="0">
                <a:solidFill>
                  <a:prstClr val="black"/>
                </a:solidFill>
              </a:rPr>
              <a:t>se realizó un relevamiento mediante encuestas online:</a:t>
            </a:r>
          </a:p>
        </p:txBody>
      </p:sp>
      <p:sp>
        <p:nvSpPr>
          <p:cNvPr id="13" name="13 CuadroTexto"/>
          <p:cNvSpPr txBox="1"/>
          <p:nvPr/>
        </p:nvSpPr>
        <p:spPr>
          <a:xfrm>
            <a:off x="352091" y="2051653"/>
            <a:ext cx="1630194" cy="301496"/>
          </a:xfrm>
          <a:prstGeom prst="rect">
            <a:avLst/>
          </a:prstGeom>
          <a:noFill/>
          <a:ln>
            <a:noFill/>
          </a:ln>
        </p:spPr>
        <p:txBody>
          <a:bodyPr wrap="square" rtlCol="0" anchor="ctr">
            <a:noAutofit/>
          </a:bodyPr>
          <a:lstStyle>
            <a:defPPr>
              <a:defRPr lang="es-UY"/>
            </a:defPPr>
            <a:lvl1pPr>
              <a:defRPr sz="3200" i="1"/>
            </a:lvl1pPr>
          </a:lstStyle>
          <a:p>
            <a:pPr marL="0" lvl="1" algn="ctr" defTabSz="685783">
              <a:spcBef>
                <a:spcPts val="150"/>
              </a:spcBef>
              <a:spcAft>
                <a:spcPts val="150"/>
              </a:spcAft>
              <a:defRPr/>
            </a:pPr>
            <a:r>
              <a:rPr lang="es-UY" sz="2100" b="1" dirty="0">
                <a:solidFill>
                  <a:srgbClr val="E3715A"/>
                </a:solidFill>
              </a:rPr>
              <a:t>ENCUESTAS</a:t>
            </a:r>
            <a:r>
              <a:rPr lang="es-UY" sz="2100" b="1" dirty="0">
                <a:solidFill>
                  <a:srgbClr val="E06248"/>
                </a:solidFill>
              </a:rPr>
              <a:t> ONLINE</a:t>
            </a:r>
          </a:p>
        </p:txBody>
      </p:sp>
      <p:pic>
        <p:nvPicPr>
          <p:cNvPr id="15"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568" y="2714554"/>
            <a:ext cx="1654395" cy="165439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xmlns="" id="{0BD9BAF2-FE6D-4D63-ABB7-1E7771C40124}"/>
              </a:ext>
            </a:extLst>
          </p:cNvPr>
          <p:cNvPicPr>
            <a:picLocks noChangeAspect="1"/>
          </p:cNvPicPr>
          <p:nvPr/>
        </p:nvPicPr>
        <p:blipFill rotWithShape="1">
          <a:blip r:embed="rId4"/>
          <a:srcRect r="81922" b="402"/>
          <a:stretch/>
        </p:blipFill>
        <p:spPr>
          <a:xfrm>
            <a:off x="8388351" y="233463"/>
            <a:ext cx="755649" cy="738408"/>
          </a:xfrm>
          <a:prstGeom prst="rect">
            <a:avLst/>
          </a:prstGeom>
          <a:solidFill>
            <a:schemeClr val="bg1"/>
          </a:solidFill>
        </p:spPr>
      </p:pic>
      <p:sp>
        <p:nvSpPr>
          <p:cNvPr id="14" name="CuadroTexto 13">
            <a:extLst>
              <a:ext uri="{FF2B5EF4-FFF2-40B4-BE49-F238E27FC236}">
                <a16:creationId xmlns:a16="http://schemas.microsoft.com/office/drawing/2014/main" xmlns="" id="{AC3A5528-4C4B-4767-B1E6-5AEAF0BBC6DA}"/>
              </a:ext>
            </a:extLst>
          </p:cNvPr>
          <p:cNvSpPr txBox="1"/>
          <p:nvPr/>
        </p:nvSpPr>
        <p:spPr>
          <a:xfrm>
            <a:off x="2500312" y="3584054"/>
            <a:ext cx="5672138" cy="1295868"/>
          </a:xfrm>
          <a:prstGeom prst="rect">
            <a:avLst/>
          </a:prstGeom>
          <a:ln>
            <a:solidFill>
              <a:srgbClr val="E3715A"/>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180000" indent="-342900" algn="ctr">
              <a:lnSpc>
                <a:spcPct val="150000"/>
              </a:lnSpc>
              <a:buFont typeface="+mj-lt"/>
              <a:buAutoNum type="arabicPeriod"/>
            </a:pPr>
            <a:r>
              <a:rPr lang="es-ES" b="1" u="sng" dirty="0">
                <a:solidFill>
                  <a:srgbClr val="E3715A"/>
                </a:solidFill>
              </a:rPr>
              <a:t>Millennials:</a:t>
            </a:r>
            <a:r>
              <a:rPr lang="es-ES" dirty="0"/>
              <a:t> Personas entre 18 y 33 años.</a:t>
            </a:r>
          </a:p>
          <a:p>
            <a:pPr marL="180000" indent="-342900" algn="ctr">
              <a:lnSpc>
                <a:spcPct val="150000"/>
              </a:lnSpc>
              <a:buFont typeface="+mj-lt"/>
              <a:buAutoNum type="arabicPeriod"/>
            </a:pPr>
            <a:r>
              <a:rPr lang="es-ES" b="1" u="sng" dirty="0">
                <a:solidFill>
                  <a:srgbClr val="E3715A"/>
                </a:solidFill>
              </a:rPr>
              <a:t>Generación X:</a:t>
            </a:r>
            <a:r>
              <a:rPr lang="es-ES" dirty="0"/>
              <a:t> Personas entre 34 y 53 años.</a:t>
            </a:r>
          </a:p>
          <a:p>
            <a:pPr marL="180000" indent="-342900" algn="ctr">
              <a:lnSpc>
                <a:spcPct val="150000"/>
              </a:lnSpc>
              <a:buFont typeface="+mj-lt"/>
              <a:buAutoNum type="arabicPeriod"/>
            </a:pPr>
            <a:r>
              <a:rPr lang="es-ES" b="1" u="sng" dirty="0" err="1">
                <a:solidFill>
                  <a:srgbClr val="E3715A"/>
                </a:solidFill>
              </a:rPr>
              <a:t>Baby</a:t>
            </a:r>
            <a:r>
              <a:rPr lang="es-ES" b="1" u="sng" dirty="0">
                <a:solidFill>
                  <a:srgbClr val="E3715A"/>
                </a:solidFill>
              </a:rPr>
              <a:t> </a:t>
            </a:r>
            <a:r>
              <a:rPr lang="es-ES" b="1" u="sng" dirty="0" err="1">
                <a:solidFill>
                  <a:srgbClr val="E3715A"/>
                </a:solidFill>
              </a:rPr>
              <a:t>Boomers</a:t>
            </a:r>
            <a:r>
              <a:rPr lang="es-ES" b="1" u="sng" dirty="0">
                <a:solidFill>
                  <a:srgbClr val="E3715A"/>
                </a:solidFill>
              </a:rPr>
              <a:t>:</a:t>
            </a:r>
            <a:r>
              <a:rPr lang="es-ES" dirty="0">
                <a:solidFill>
                  <a:srgbClr val="E3715A"/>
                </a:solidFill>
              </a:rPr>
              <a:t> </a:t>
            </a:r>
            <a:r>
              <a:rPr lang="es-ES" dirty="0"/>
              <a:t>Personas entre 54 y 75 años.</a:t>
            </a:r>
          </a:p>
        </p:txBody>
      </p:sp>
    </p:spTree>
    <p:extLst>
      <p:ext uri="{BB962C8B-B14F-4D97-AF65-F5344CB8AC3E}">
        <p14:creationId xmlns:p14="http://schemas.microsoft.com/office/powerpoint/2010/main" val="2216937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051720" y="2495157"/>
            <a:ext cx="5112568" cy="1031051"/>
          </a:xfrm>
          <a:prstGeom prst="rect">
            <a:avLst/>
          </a:prstGeom>
          <a:solidFill>
            <a:srgbClr val="D1E7F6"/>
          </a:solidFill>
          <a:ln>
            <a:solidFill>
              <a:srgbClr val="2F5597"/>
            </a:solidFill>
          </a:ln>
        </p:spPr>
        <p:txBody>
          <a:bodyPr wrap="square" rtlCol="0">
            <a:spAutoFit/>
          </a:bodyPr>
          <a:lstStyle/>
          <a:p>
            <a:pPr marL="342900" marR="0" lvl="0" indent="-342900" algn="l" defTabSz="913973" rtl="0" eaLnBrk="1" fontAlgn="auto" latinLnBrk="0" hangingPunct="1">
              <a:lnSpc>
                <a:spcPct val="100000"/>
              </a:lnSpc>
              <a:spcBef>
                <a:spcPts val="100"/>
              </a:spcBef>
              <a:spcAft>
                <a:spcPts val="100"/>
              </a:spcAft>
              <a:buClrTx/>
              <a:buSzTx/>
              <a:buFontTx/>
              <a:buAutoNum type="arabicPeriod"/>
              <a:tabLst/>
              <a:defRPr/>
            </a:pPr>
            <a:r>
              <a:rPr kumimoji="0" lang="es-UY" sz="1400" b="1" i="0" u="none" strike="noStrike" kern="1200" cap="none" spc="0" normalizeH="0" baseline="0" noProof="0" dirty="0">
                <a:ln>
                  <a:noFill/>
                </a:ln>
                <a:effectLst/>
                <a:uLnTx/>
                <a:uFillTx/>
                <a:latin typeface="Calibri" panose="020F0502020204030204"/>
                <a:ea typeface="+mn-ea"/>
                <a:cs typeface="+mn-cs"/>
              </a:rPr>
              <a:t>Actividades laborales, domésticas y</a:t>
            </a:r>
            <a:r>
              <a:rPr kumimoji="0" lang="es-UY" sz="1400" b="1" i="0" u="none" strike="noStrike" kern="1200" cap="none" spc="0" normalizeH="0" noProof="0" dirty="0">
                <a:ln>
                  <a:noFill/>
                </a:ln>
                <a:effectLst/>
                <a:uLnTx/>
                <a:uFillTx/>
                <a:latin typeface="Calibri" panose="020F0502020204030204"/>
                <a:ea typeface="+mn-ea"/>
                <a:cs typeface="+mn-cs"/>
              </a:rPr>
              <a:t> estudiantiles</a:t>
            </a:r>
            <a:endParaRPr kumimoji="0" lang="es-UY" sz="1400" b="1"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3973" rtl="0" eaLnBrk="1" fontAlgn="auto" latinLnBrk="0" hangingPunct="1">
              <a:lnSpc>
                <a:spcPct val="100000"/>
              </a:lnSpc>
              <a:spcBef>
                <a:spcPts val="100"/>
              </a:spcBef>
              <a:spcAft>
                <a:spcPts val="100"/>
              </a:spcAft>
              <a:buClrTx/>
              <a:buSzTx/>
              <a:buFontTx/>
              <a:buAutoNum type="arabicPeriod"/>
              <a:tabLst/>
              <a:defRPr/>
            </a:pPr>
            <a:r>
              <a:rPr lang="es-UY" sz="1400" b="1" dirty="0">
                <a:solidFill>
                  <a:prstClr val="black">
                    <a:lumMod val="50000"/>
                    <a:lumOff val="50000"/>
                  </a:prstClr>
                </a:solidFill>
                <a:latin typeface="Calibri" panose="020F0502020204030204"/>
              </a:rPr>
              <a:t>Estado de salud y hábitos saludables</a:t>
            </a:r>
            <a:endParaRPr kumimoji="0" lang="es-UY"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342900" marR="0" lvl="0" indent="-342900" algn="l" defTabSz="913973" rtl="0" eaLnBrk="1" fontAlgn="auto" latinLnBrk="0" hangingPunct="1">
              <a:lnSpc>
                <a:spcPct val="100000"/>
              </a:lnSpc>
              <a:spcBef>
                <a:spcPts val="100"/>
              </a:spcBef>
              <a:spcAft>
                <a:spcPts val="100"/>
              </a:spcAft>
              <a:buClrTx/>
              <a:buSzTx/>
              <a:buFontTx/>
              <a:buAutoNum type="arabicPeriod"/>
              <a:tabLst/>
              <a:defRPr/>
            </a:pPr>
            <a:r>
              <a:rPr kumimoji="0" lang="es-UY"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Actitudes hacia la diversidad social</a:t>
            </a:r>
          </a:p>
          <a:p>
            <a:pPr marL="342900" marR="0" lvl="0" indent="-342900" algn="l" defTabSz="913973" rtl="0" eaLnBrk="1" fontAlgn="auto" latinLnBrk="0" hangingPunct="1">
              <a:lnSpc>
                <a:spcPct val="100000"/>
              </a:lnSpc>
              <a:spcBef>
                <a:spcPts val="100"/>
              </a:spcBef>
              <a:spcAft>
                <a:spcPts val="100"/>
              </a:spcAft>
              <a:buClrTx/>
              <a:buSzTx/>
              <a:buFontTx/>
              <a:buAutoNum type="arabicPeriod"/>
              <a:tabLst/>
              <a:defRPr/>
            </a:pPr>
            <a:r>
              <a:rPr lang="es-UY" sz="1400" b="1" dirty="0">
                <a:solidFill>
                  <a:prstClr val="black">
                    <a:lumMod val="50000"/>
                    <a:lumOff val="50000"/>
                  </a:prstClr>
                </a:solidFill>
                <a:latin typeface="Calibri" panose="020F0502020204030204"/>
              </a:rPr>
              <a:t>Autoidentificación generacional</a:t>
            </a:r>
          </a:p>
        </p:txBody>
      </p:sp>
      <p:sp>
        <p:nvSpPr>
          <p:cNvPr id="14" name="7 Marcador de número de diapositiva"/>
          <p:cNvSpPr txBox="1">
            <a:spLocks noChangeAspect="1"/>
          </p:cNvSpPr>
          <p:nvPr/>
        </p:nvSpPr>
        <p:spPr>
          <a:xfrm>
            <a:off x="8586976" y="4586476"/>
            <a:ext cx="557024" cy="557024"/>
          </a:xfrm>
          <a:prstGeom prst="ellipse">
            <a:avLst/>
          </a:prstGeom>
          <a:noFill/>
          <a:ln w="38100">
            <a:noFill/>
          </a:ln>
        </p:spPr>
        <p:txBody>
          <a:bodyPr vert="horz" lIns="68580" tIns="34290" rIns="68580" bIns="34290" rtlCol="0" anchor="ctr"/>
          <a:lstStyle>
            <a:defPPr>
              <a:defRPr lang="es-MX"/>
            </a:defPPr>
            <a:lvl1pPr algn="ctr">
              <a:defRPr sz="2400" b="1">
                <a:solidFill>
                  <a:schemeClr val="tx2"/>
                </a:solidFill>
              </a:defRPr>
            </a:lvl1pPr>
          </a:lstStyle>
          <a:p>
            <a:pPr marL="0" marR="0" lvl="0" indent="0" algn="ctr" defTabSz="913973" rtl="0" eaLnBrk="1" fontAlgn="auto" latinLnBrk="0" hangingPunct="1">
              <a:lnSpc>
                <a:spcPct val="100000"/>
              </a:lnSpc>
              <a:spcBef>
                <a:spcPts val="0"/>
              </a:spcBef>
              <a:spcAft>
                <a:spcPts val="0"/>
              </a:spcAft>
              <a:buClrTx/>
              <a:buSzTx/>
              <a:buFontTx/>
              <a:buNone/>
              <a:tabLst/>
              <a:defRPr/>
            </a:pPr>
            <a:fld id="{29701D2F-838C-4E86-9F15-A90E1B31B730}" type="slidenum">
              <a:rPr kumimoji="0" lang="es-MX" sz="1350" b="1" i="0" u="none" strike="noStrike" kern="1200" cap="none" spc="0" normalizeH="0" baseline="0" noProof="0">
                <a:ln>
                  <a:noFill/>
                </a:ln>
                <a:solidFill>
                  <a:srgbClr val="44546A"/>
                </a:solidFill>
                <a:effectLst/>
                <a:uLnTx/>
                <a:uFillTx/>
                <a:latin typeface="Calibri" panose="020F0502020204030204"/>
                <a:ea typeface="+mn-ea"/>
                <a:cs typeface="+mn-cs"/>
              </a:rPr>
              <a:pPr marL="0" marR="0" lvl="0" indent="0" algn="ctr" defTabSz="913973" rtl="0" eaLnBrk="1" fontAlgn="auto" latinLnBrk="0" hangingPunct="1">
                <a:lnSpc>
                  <a:spcPct val="100000"/>
                </a:lnSpc>
                <a:spcBef>
                  <a:spcPts val="0"/>
                </a:spcBef>
                <a:spcAft>
                  <a:spcPts val="0"/>
                </a:spcAft>
                <a:buClrTx/>
                <a:buSzTx/>
                <a:buFontTx/>
                <a:buNone/>
                <a:tabLst/>
                <a:defRPr/>
              </a:pPr>
              <a:t>8</a:t>
            </a:fld>
            <a:endParaRPr kumimoji="0" lang="es-MX" sz="135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9" name="Rectángulo redondeado 8"/>
          <p:cNvSpPr/>
          <p:nvPr/>
        </p:nvSpPr>
        <p:spPr>
          <a:xfrm>
            <a:off x="1350845" y="1304726"/>
            <a:ext cx="6561579" cy="371543"/>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pPr marL="0" marR="0" lvl="0" indent="0" algn="l" defTabSz="913973" rtl="0" eaLnBrk="1" fontAlgn="auto" latinLnBrk="0" hangingPunct="1">
              <a:lnSpc>
                <a:spcPct val="100000"/>
              </a:lnSpc>
              <a:spcBef>
                <a:spcPts val="0"/>
              </a:spcBef>
              <a:spcAft>
                <a:spcPts val="0"/>
              </a:spcAft>
              <a:buClrTx/>
              <a:buSzTx/>
              <a:buFontTx/>
              <a:buNone/>
              <a:tabLst/>
              <a:defRPr/>
            </a:pPr>
            <a:r>
              <a:rPr kumimoji="0" lang="es-MX" sz="21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Objetivos de Investigación</a:t>
            </a:r>
          </a:p>
        </p:txBody>
      </p:sp>
      <p:sp>
        <p:nvSpPr>
          <p:cNvPr id="10" name="Rectángulo redondeado 9"/>
          <p:cNvSpPr/>
          <p:nvPr/>
        </p:nvSpPr>
        <p:spPr>
          <a:xfrm>
            <a:off x="1350845" y="2175826"/>
            <a:ext cx="6561579" cy="355944"/>
          </a:xfrm>
          <a:prstGeom prst="roundRect">
            <a:avLst/>
          </a:prstGeom>
          <a:solidFill>
            <a:schemeClr val="accent5">
              <a:lumMod val="75000"/>
            </a:schemeClr>
          </a:solidFill>
          <a:ln w="12700" cap="flat" cmpd="sng" algn="ctr">
            <a:noFill/>
            <a:prstDash val="solid"/>
            <a:miter lim="800000"/>
          </a:ln>
          <a:effectLst/>
        </p:spPr>
        <p:txBody>
          <a:bodyPr rtlCol="0" anchor="ctr"/>
          <a:lstStyle/>
          <a:p>
            <a:pPr marL="0" marR="0" lvl="0" indent="0" algn="l" defTabSz="913973" rtl="0" eaLnBrk="1" fontAlgn="auto" latinLnBrk="0" hangingPunct="1">
              <a:lnSpc>
                <a:spcPct val="100000"/>
              </a:lnSpc>
              <a:spcBef>
                <a:spcPts val="0"/>
              </a:spcBef>
              <a:spcAft>
                <a:spcPts val="0"/>
              </a:spcAft>
              <a:buClrTx/>
              <a:buSzTx/>
              <a:buFontTx/>
              <a:buNone/>
              <a:tabLst/>
              <a:defRPr/>
            </a:pPr>
            <a:r>
              <a:rPr kumimoji="0" lang="es-MX" sz="2100" b="1" i="0" u="none" strike="noStrike" kern="0" cap="none" spc="0" normalizeH="0" baseline="0" noProof="0" dirty="0">
                <a:ln>
                  <a:noFill/>
                </a:ln>
                <a:solidFill>
                  <a:prstClr val="white"/>
                </a:solidFill>
                <a:effectLst/>
                <a:uLnTx/>
                <a:uFillTx/>
                <a:latin typeface="Calibri" panose="020F0502020204030204"/>
                <a:ea typeface="+mn-ea"/>
                <a:cs typeface="+mn-cs"/>
              </a:rPr>
              <a:t>Resultados de Investigación</a:t>
            </a:r>
          </a:p>
        </p:txBody>
      </p:sp>
      <p:sp>
        <p:nvSpPr>
          <p:cNvPr id="12" name="Rectángulo redondeado 11"/>
          <p:cNvSpPr/>
          <p:nvPr/>
        </p:nvSpPr>
        <p:spPr>
          <a:xfrm>
            <a:off x="1350845" y="1748076"/>
            <a:ext cx="6561579" cy="355944"/>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pPr marL="0" marR="0" lvl="0" indent="0" algn="l" defTabSz="913973" rtl="0" eaLnBrk="1" fontAlgn="auto" latinLnBrk="0" hangingPunct="1">
              <a:lnSpc>
                <a:spcPct val="100000"/>
              </a:lnSpc>
              <a:spcBef>
                <a:spcPts val="0"/>
              </a:spcBef>
              <a:spcAft>
                <a:spcPts val="0"/>
              </a:spcAft>
              <a:buClrTx/>
              <a:buSzTx/>
              <a:buFontTx/>
              <a:buNone/>
              <a:tabLst/>
              <a:defRPr/>
            </a:pPr>
            <a:r>
              <a:rPr kumimoji="0" lang="es-MX" sz="21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Ficha Técnica</a:t>
            </a:r>
          </a:p>
        </p:txBody>
      </p:sp>
      <p:sp>
        <p:nvSpPr>
          <p:cNvPr id="6" name="Rectángulo redondeado 5"/>
          <p:cNvSpPr/>
          <p:nvPr/>
        </p:nvSpPr>
        <p:spPr>
          <a:xfrm>
            <a:off x="1350844" y="4088014"/>
            <a:ext cx="6561579" cy="355944"/>
          </a:xfrm>
          <a:prstGeom prst="roundRect">
            <a:avLst/>
          </a:prstGeom>
          <a:solidFill>
            <a:srgbClr val="2683C6">
              <a:lumMod val="20000"/>
              <a:lumOff val="80000"/>
            </a:srgbClr>
          </a:solidFill>
          <a:ln w="12700" cap="flat" cmpd="sng" algn="ctr">
            <a:noFill/>
            <a:prstDash val="solid"/>
            <a:miter lim="800000"/>
          </a:ln>
          <a:effectLst/>
        </p:spPr>
        <p:txBody>
          <a:bodyPr rtlCol="0" anchor="ctr"/>
          <a:lstStyle/>
          <a:p>
            <a:pPr marL="0" marR="0" lvl="0" indent="0" algn="l" defTabSz="913973" rtl="0" eaLnBrk="1" fontAlgn="auto" latinLnBrk="0" hangingPunct="1">
              <a:lnSpc>
                <a:spcPct val="100000"/>
              </a:lnSpc>
              <a:spcBef>
                <a:spcPts val="0"/>
              </a:spcBef>
              <a:spcAft>
                <a:spcPts val="0"/>
              </a:spcAft>
              <a:buClrTx/>
              <a:buSzTx/>
              <a:buFontTx/>
              <a:buNone/>
              <a:tabLst/>
              <a:defRPr/>
            </a:pPr>
            <a:r>
              <a:rPr kumimoji="0" lang="es-MX" sz="21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Conclusiones</a:t>
            </a:r>
          </a:p>
        </p:txBody>
      </p:sp>
      <p:pic>
        <p:nvPicPr>
          <p:cNvPr id="8" name="Imagen 7">
            <a:extLst>
              <a:ext uri="{FF2B5EF4-FFF2-40B4-BE49-F238E27FC236}">
                <a16:creationId xmlns:a16="http://schemas.microsoft.com/office/drawing/2014/main" xmlns="" id="{D70B3648-6D49-4C47-925D-AC468827B33A}"/>
              </a:ext>
            </a:extLst>
          </p:cNvPr>
          <p:cNvPicPr>
            <a:picLocks noChangeAspect="1"/>
          </p:cNvPicPr>
          <p:nvPr/>
        </p:nvPicPr>
        <p:blipFill rotWithShape="1">
          <a:blip r:embed="rId2"/>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3478650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9701D2F-838C-4E86-9F15-A90E1B31B730}" type="slidenum">
              <a:rPr lang="es-MX" smtClean="0">
                <a:solidFill>
                  <a:srgbClr val="44546A"/>
                </a:solidFill>
              </a:rPr>
              <a:pPr/>
              <a:t>9</a:t>
            </a:fld>
            <a:endParaRPr lang="es-MX" dirty="0">
              <a:solidFill>
                <a:srgbClr val="44546A"/>
              </a:solidFill>
            </a:endParaRPr>
          </a:p>
        </p:txBody>
      </p:sp>
      <p:sp>
        <p:nvSpPr>
          <p:cNvPr id="5" name="Rectángulo 11"/>
          <p:cNvSpPr/>
          <p:nvPr/>
        </p:nvSpPr>
        <p:spPr>
          <a:xfrm>
            <a:off x="800655" y="233463"/>
            <a:ext cx="8343345" cy="540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prstClr val="white"/>
                </a:solidFill>
                <a:effectLst>
                  <a:outerShdw blurRad="38100" dist="38100" dir="2700000" algn="tl">
                    <a:srgbClr val="000000">
                      <a:alpha val="43137"/>
                    </a:srgbClr>
                  </a:outerShdw>
                </a:effectLst>
              </a:rPr>
              <a:t>1. ACTIVIDADES LABORALES, DOMÉSTICAS Y ESTUDIANTILES</a:t>
            </a:r>
          </a:p>
        </p:txBody>
      </p:sp>
      <p:sp>
        <p:nvSpPr>
          <p:cNvPr id="6" name="Rectángulo redondeado 29"/>
          <p:cNvSpPr/>
          <p:nvPr/>
        </p:nvSpPr>
        <p:spPr>
          <a:xfrm>
            <a:off x="972120" y="526786"/>
            <a:ext cx="8171880" cy="307777"/>
          </a:xfrm>
          <a:prstGeom prst="rect">
            <a:avLst/>
          </a:prstGeom>
          <a:solidFill>
            <a:srgbClr val="2683C6">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spAutoFit/>
          </a:bodyPr>
          <a:lstStyle/>
          <a:p>
            <a:pPr defTabSz="685800"/>
            <a:r>
              <a:rPr lang="es-MX" sz="1400" b="1" kern="0" dirty="0">
                <a:solidFill>
                  <a:prstClr val="black"/>
                </a:solidFill>
              </a:rPr>
              <a:t>Incidencia de actividades según Generación</a:t>
            </a:r>
          </a:p>
        </p:txBody>
      </p:sp>
      <p:sp>
        <p:nvSpPr>
          <p:cNvPr id="2" name="Rectángulo 1"/>
          <p:cNvSpPr/>
          <p:nvPr/>
        </p:nvSpPr>
        <p:spPr>
          <a:xfrm>
            <a:off x="72008" y="4756669"/>
            <a:ext cx="2339752" cy="324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t>n = 1272. Total de la muestra</a:t>
            </a:r>
          </a:p>
        </p:txBody>
      </p:sp>
      <p:sp>
        <p:nvSpPr>
          <p:cNvPr id="9" name="Rectángulo 8"/>
          <p:cNvSpPr/>
          <p:nvPr/>
        </p:nvSpPr>
        <p:spPr>
          <a:xfrm>
            <a:off x="2483768" y="4756669"/>
            <a:ext cx="6192688" cy="324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00" dirty="0">
                <a:solidFill>
                  <a:srgbClr val="44546A"/>
                </a:solidFill>
              </a:rPr>
              <a:t>En el último mes, ¿realizó actividades laborales remuneradas/ educativas? En la última semana, ¿realizó actividades domésticas? / ¿Cuántas horas semanales dedica a trabajar de forma remunerada?/ ¿Cuántas horas dedicó en el día de ayer a (…)? </a:t>
            </a:r>
            <a:r>
              <a:rPr lang="es-ES" sz="900" dirty="0">
                <a:solidFill>
                  <a:schemeClr val="tx2"/>
                </a:solidFill>
              </a:rPr>
              <a:t>[ESP/RU]</a:t>
            </a:r>
          </a:p>
        </p:txBody>
      </p:sp>
      <p:graphicFrame>
        <p:nvGraphicFramePr>
          <p:cNvPr id="11" name="Gráfico 10"/>
          <p:cNvGraphicFramePr>
            <a:graphicFrameLocks/>
          </p:cNvGraphicFramePr>
          <p:nvPr>
            <p:extLst>
              <p:ext uri="{D42A27DB-BD31-4B8C-83A1-F6EECF244321}">
                <p14:modId xmlns:p14="http://schemas.microsoft.com/office/powerpoint/2010/main" val="1949626275"/>
              </p:ext>
            </p:extLst>
          </p:nvPr>
        </p:nvGraphicFramePr>
        <p:xfrm>
          <a:off x="1476375" y="2124163"/>
          <a:ext cx="6191250" cy="1799902"/>
        </p:xfrm>
        <a:graphic>
          <a:graphicData uri="http://schemas.openxmlformats.org/drawingml/2006/chart">
            <c:chart xmlns:c="http://schemas.openxmlformats.org/drawingml/2006/chart" xmlns:r="http://schemas.openxmlformats.org/officeDocument/2006/relationships" r:id="rId3"/>
          </a:graphicData>
        </a:graphic>
      </p:graphicFrame>
      <p:pic>
        <p:nvPicPr>
          <p:cNvPr id="7" name="Imagen 6"/>
          <p:cNvPicPr>
            <a:picLocks noChangeAspect="1"/>
          </p:cNvPicPr>
          <p:nvPr/>
        </p:nvPicPr>
        <p:blipFill rotWithShape="1">
          <a:blip r:embed="rId4"/>
          <a:srcRect l="56963" t="38868" r="30416" b="38928"/>
          <a:stretch/>
        </p:blipFill>
        <p:spPr>
          <a:xfrm>
            <a:off x="7543639" y="2537059"/>
            <a:ext cx="1374699" cy="733875"/>
          </a:xfrm>
          <a:prstGeom prst="rect">
            <a:avLst/>
          </a:prstGeom>
        </p:spPr>
      </p:pic>
      <p:sp>
        <p:nvSpPr>
          <p:cNvPr id="10" name="Rectángulo 9"/>
          <p:cNvSpPr/>
          <p:nvPr/>
        </p:nvSpPr>
        <p:spPr>
          <a:xfrm>
            <a:off x="4675397" y="2659388"/>
            <a:ext cx="316495" cy="266378"/>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solidFill>
                <a:prstClr val="white"/>
              </a:solidFill>
            </a:endParaRPr>
          </a:p>
        </p:txBody>
      </p:sp>
      <p:sp>
        <p:nvSpPr>
          <p:cNvPr id="12" name="Rectángulo 11"/>
          <p:cNvSpPr/>
          <p:nvPr/>
        </p:nvSpPr>
        <p:spPr>
          <a:xfrm>
            <a:off x="5868144" y="3116313"/>
            <a:ext cx="305043" cy="254619"/>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solidFill>
                <a:prstClr val="white"/>
              </a:solidFill>
            </a:endParaRPr>
          </a:p>
        </p:txBody>
      </p:sp>
      <p:sp>
        <p:nvSpPr>
          <p:cNvPr id="13" name="Rectángulo 12"/>
          <p:cNvSpPr/>
          <p:nvPr/>
        </p:nvSpPr>
        <p:spPr>
          <a:xfrm>
            <a:off x="89552" y="4299942"/>
            <a:ext cx="486415" cy="203317"/>
          </a:xfrm>
          <a:prstGeom prst="rect">
            <a:avLst/>
          </a:prstGeom>
          <a:solidFill>
            <a:srgbClr val="FF0000">
              <a:alpha val="10196"/>
            </a:srgbClr>
          </a:solid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prstClr val="black"/>
                </a:solidFill>
              </a:rPr>
              <a:t>SUB-</a:t>
            </a:r>
            <a:r>
              <a:rPr lang="es-UY" sz="500" dirty="0">
                <a:solidFill>
                  <a:prstClr val="black"/>
                </a:solidFill>
              </a:rPr>
              <a:t>REPRESENTACIÓN</a:t>
            </a:r>
          </a:p>
        </p:txBody>
      </p:sp>
      <p:sp>
        <p:nvSpPr>
          <p:cNvPr id="14" name="Rectángulo 13"/>
          <p:cNvSpPr/>
          <p:nvPr/>
        </p:nvSpPr>
        <p:spPr>
          <a:xfrm>
            <a:off x="89552" y="4517427"/>
            <a:ext cx="486415" cy="203317"/>
          </a:xfrm>
          <a:prstGeom prst="rect">
            <a:avLst/>
          </a:prstGeom>
          <a:solidFill>
            <a:srgbClr val="4472C4">
              <a:alpha val="10196"/>
            </a:srgbClr>
          </a:solid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Y" sz="700" b="1" dirty="0">
                <a:solidFill>
                  <a:prstClr val="black"/>
                </a:solidFill>
              </a:rPr>
              <a:t>SOBRE</a:t>
            </a:r>
            <a:r>
              <a:rPr lang="es-UY" sz="900" dirty="0">
                <a:solidFill>
                  <a:prstClr val="black"/>
                </a:solidFill>
              </a:rPr>
              <a:t>- </a:t>
            </a:r>
            <a:r>
              <a:rPr lang="es-UY" sz="500" dirty="0">
                <a:solidFill>
                  <a:prstClr val="black"/>
                </a:solidFill>
              </a:rPr>
              <a:t>REPRESENTACIÓN</a:t>
            </a:r>
            <a:endParaRPr lang="es-UY" sz="500" dirty="0">
              <a:solidFill>
                <a:prstClr val="white"/>
              </a:solidFill>
            </a:endParaRPr>
          </a:p>
        </p:txBody>
      </p:sp>
      <p:sp>
        <p:nvSpPr>
          <p:cNvPr id="15" name="Rectángulo 14"/>
          <p:cNvSpPr/>
          <p:nvPr/>
        </p:nvSpPr>
        <p:spPr>
          <a:xfrm>
            <a:off x="4139952" y="2545421"/>
            <a:ext cx="288031" cy="211913"/>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solidFill>
                <a:prstClr val="white"/>
              </a:solidFill>
            </a:endParaRPr>
          </a:p>
        </p:txBody>
      </p:sp>
      <p:sp>
        <p:nvSpPr>
          <p:cNvPr id="18" name="Rectángulo 17"/>
          <p:cNvSpPr/>
          <p:nvPr/>
        </p:nvSpPr>
        <p:spPr>
          <a:xfrm>
            <a:off x="4405652" y="2342112"/>
            <a:ext cx="310363" cy="244748"/>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solidFill>
                <a:prstClr val="white"/>
              </a:solidFill>
            </a:endParaRPr>
          </a:p>
        </p:txBody>
      </p:sp>
      <p:sp>
        <p:nvSpPr>
          <p:cNvPr id="19" name="Rectángulo 18"/>
          <p:cNvSpPr/>
          <p:nvPr/>
        </p:nvSpPr>
        <p:spPr>
          <a:xfrm>
            <a:off x="5283445" y="2217035"/>
            <a:ext cx="656707" cy="247451"/>
          </a:xfrm>
          <a:prstGeom prst="rect">
            <a:avLst/>
          </a:prstGeom>
          <a:solidFill>
            <a:srgbClr val="4472C4">
              <a:alpha val="10196"/>
            </a:srgb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solidFill>
                <a:prstClr val="white"/>
              </a:solidFill>
            </a:endParaRPr>
          </a:p>
        </p:txBody>
      </p:sp>
      <p:sp>
        <p:nvSpPr>
          <p:cNvPr id="20" name="Rectángulo 19"/>
          <p:cNvSpPr/>
          <p:nvPr/>
        </p:nvSpPr>
        <p:spPr>
          <a:xfrm>
            <a:off x="6516216" y="2619524"/>
            <a:ext cx="305043" cy="254619"/>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solidFill>
                <a:prstClr val="white"/>
              </a:solidFill>
            </a:endParaRPr>
          </a:p>
        </p:txBody>
      </p:sp>
      <p:sp>
        <p:nvSpPr>
          <p:cNvPr id="21" name="Rectángulo 20"/>
          <p:cNvSpPr/>
          <p:nvPr/>
        </p:nvSpPr>
        <p:spPr>
          <a:xfrm>
            <a:off x="7045211" y="3251935"/>
            <a:ext cx="313754" cy="254619"/>
          </a:xfrm>
          <a:prstGeom prst="rect">
            <a:avLst/>
          </a:prstGeom>
          <a:solidFill>
            <a:srgbClr val="FF0000">
              <a:alpha val="10196"/>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solidFill>
                <a:prstClr val="white"/>
              </a:solidFill>
            </a:endParaRPr>
          </a:p>
        </p:txBody>
      </p:sp>
      <p:sp>
        <p:nvSpPr>
          <p:cNvPr id="22" name="CuadroTexto 21"/>
          <p:cNvSpPr txBox="1"/>
          <p:nvPr/>
        </p:nvSpPr>
        <p:spPr>
          <a:xfrm>
            <a:off x="228482" y="3040478"/>
            <a:ext cx="1066318" cy="307777"/>
          </a:xfrm>
          <a:prstGeom prst="rect">
            <a:avLst/>
          </a:prstGeom>
          <a:noFill/>
        </p:spPr>
        <p:txBody>
          <a:bodyPr wrap="none" rtlCol="0">
            <a:spAutoFit/>
          </a:bodyPr>
          <a:lstStyle/>
          <a:p>
            <a:pPr algn="ctr"/>
            <a:r>
              <a:rPr lang="es-UY" sz="1400" b="1" dirty="0">
                <a:solidFill>
                  <a:prstClr val="black"/>
                </a:solidFill>
              </a:rPr>
              <a:t>INCIDENCIA</a:t>
            </a:r>
          </a:p>
        </p:txBody>
      </p:sp>
      <p:pic>
        <p:nvPicPr>
          <p:cNvPr id="24" name="Imagen 23">
            <a:extLst>
              <a:ext uri="{FF2B5EF4-FFF2-40B4-BE49-F238E27FC236}">
                <a16:creationId xmlns:a16="http://schemas.microsoft.com/office/drawing/2014/main" xmlns="" id="{9219C5A3-11A4-42A8-9DEF-1C339963BBA5}"/>
              </a:ext>
            </a:extLst>
          </p:cNvPr>
          <p:cNvPicPr>
            <a:picLocks noChangeAspect="1"/>
          </p:cNvPicPr>
          <p:nvPr/>
        </p:nvPicPr>
        <p:blipFill rotWithShape="1">
          <a:blip r:embed="rId5"/>
          <a:srcRect r="81922" b="402"/>
          <a:stretch/>
        </p:blipFill>
        <p:spPr>
          <a:xfrm>
            <a:off x="8388351" y="233463"/>
            <a:ext cx="755649" cy="738408"/>
          </a:xfrm>
          <a:prstGeom prst="rect">
            <a:avLst/>
          </a:prstGeom>
          <a:solidFill>
            <a:schemeClr val="bg1"/>
          </a:solidFill>
        </p:spPr>
      </p:pic>
    </p:spTree>
    <p:extLst>
      <p:ext uri="{BB962C8B-B14F-4D97-AF65-F5344CB8AC3E}">
        <p14:creationId xmlns:p14="http://schemas.microsoft.com/office/powerpoint/2010/main" val="992891389"/>
      </p:ext>
    </p:extLst>
  </p:cSld>
  <p:clrMapOvr>
    <a:masterClrMapping/>
  </p:clrMapOvr>
</p:sld>
</file>

<file path=ppt/theme/theme1.xml><?xml version="1.0" encoding="utf-8"?>
<a:theme xmlns:a="http://schemas.openxmlformats.org/drawingml/2006/main" name="7_Tema de Office">
  <a:themeElements>
    <a:clrScheme name="Personalizado 1">
      <a:dk1>
        <a:sysClr val="windowText" lastClr="000000"/>
      </a:dk1>
      <a:lt1>
        <a:sysClr val="window" lastClr="FFFFFF"/>
      </a:lt1>
      <a:dk2>
        <a:srgbClr val="44546A"/>
      </a:dk2>
      <a:lt2>
        <a:srgbClr val="E7E6E6"/>
      </a:lt2>
      <a:accent1>
        <a:srgbClr val="A0DD42"/>
      </a:accent1>
      <a:accent2>
        <a:srgbClr val="44BFA6"/>
      </a:accent2>
      <a:accent3>
        <a:srgbClr val="6A69A8"/>
      </a:accent3>
      <a:accent4>
        <a:srgbClr val="BF2F7A"/>
      </a:accent4>
      <a:accent5>
        <a:srgbClr val="4472C4"/>
      </a:accent5>
      <a:accent6>
        <a:srgbClr val="FFCC01"/>
      </a:accent6>
      <a:hlink>
        <a:srgbClr val="FF3300"/>
      </a:hlink>
      <a:folHlink>
        <a:srgbClr val="B57129"/>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Personalizado 1">
    <a:dk1>
      <a:sysClr val="windowText" lastClr="000000"/>
    </a:dk1>
    <a:lt1>
      <a:sysClr val="window" lastClr="FFFFFF"/>
    </a:lt1>
    <a:dk2>
      <a:srgbClr val="44546A"/>
    </a:dk2>
    <a:lt2>
      <a:srgbClr val="E7E6E6"/>
    </a:lt2>
    <a:accent1>
      <a:srgbClr val="A0DD42"/>
    </a:accent1>
    <a:accent2>
      <a:srgbClr val="44BFA6"/>
    </a:accent2>
    <a:accent3>
      <a:srgbClr val="6A69A8"/>
    </a:accent3>
    <a:accent4>
      <a:srgbClr val="BF2F7A"/>
    </a:accent4>
    <a:accent5>
      <a:srgbClr val="4472C4"/>
    </a:accent5>
    <a:accent6>
      <a:srgbClr val="FFCC01"/>
    </a:accent6>
    <a:hlink>
      <a:srgbClr val="FF3300"/>
    </a:hlink>
    <a:folHlink>
      <a:srgbClr val="B5712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4719</TotalTime>
  <Words>5335</Words>
  <Application>Microsoft Office PowerPoint</Application>
  <PresentationFormat>Presentación en pantalla (16:9)</PresentationFormat>
  <Paragraphs>705</Paragraphs>
  <Slides>52</Slides>
  <Notes>39</Notes>
  <HiddenSlides>9</HiddenSlides>
  <MMClips>0</MMClips>
  <ScaleCrop>false</ScaleCrop>
  <HeadingPairs>
    <vt:vector size="4" baseType="variant">
      <vt:variant>
        <vt:lpstr>Tema</vt:lpstr>
      </vt:variant>
      <vt:variant>
        <vt:i4>1</vt:i4>
      </vt:variant>
      <vt:variant>
        <vt:lpstr>Títulos de diapositiva</vt:lpstr>
      </vt:variant>
      <vt:variant>
        <vt:i4>52</vt:i4>
      </vt:variant>
    </vt:vector>
  </HeadingPairs>
  <TitlesOfParts>
    <vt:vector size="53" baseType="lpstr">
      <vt:lpstr>7_Tema de Office</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RESUMEN DE CAPÍTULO</dc:title>
  <dc:creator>Usuario</dc:creator>
  <cp:lastModifiedBy>Pergola Gastón</cp:lastModifiedBy>
  <cp:revision>650</cp:revision>
  <dcterms:created xsi:type="dcterms:W3CDTF">2017-06-14T16:18:40Z</dcterms:created>
  <dcterms:modified xsi:type="dcterms:W3CDTF">2018-07-25T17:16:48Z</dcterms:modified>
</cp:coreProperties>
</file>